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theme/themeOverride9.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0.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1.xml" ContentType="application/vnd.openxmlformats-officedocument.themeOverride+xml"/>
  <Override PartName="/ppt/notesSlides/notesSlide37.xml" ContentType="application/vnd.openxmlformats-officedocument.presentationml.notesSlide+xml"/>
  <Override PartName="/ppt/theme/themeOverride1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40.xml" ContentType="application/vnd.openxmlformats-officedocument.presentationml.notesSlide+xml"/>
  <Override PartName="/ppt/theme/themeOverride15.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8"/>
  </p:notesMasterIdLst>
  <p:handoutMasterIdLst>
    <p:handoutMasterId r:id="rId59"/>
  </p:handoutMasterIdLst>
  <p:sldIdLst>
    <p:sldId id="424" r:id="rId2"/>
    <p:sldId id="469" r:id="rId3"/>
    <p:sldId id="585" r:id="rId4"/>
    <p:sldId id="265" r:id="rId5"/>
    <p:sldId id="460" r:id="rId6"/>
    <p:sldId id="606" r:id="rId7"/>
    <p:sldId id="607" r:id="rId8"/>
    <p:sldId id="608" r:id="rId9"/>
    <p:sldId id="481" r:id="rId10"/>
    <p:sldId id="482" r:id="rId11"/>
    <p:sldId id="517" r:id="rId12"/>
    <p:sldId id="590" r:id="rId13"/>
    <p:sldId id="591" r:id="rId14"/>
    <p:sldId id="467" r:id="rId15"/>
    <p:sldId id="475" r:id="rId16"/>
    <p:sldId id="476" r:id="rId17"/>
    <p:sldId id="545" r:id="rId18"/>
    <p:sldId id="583" r:id="rId19"/>
    <p:sldId id="584" r:id="rId20"/>
    <p:sldId id="622" r:id="rId21"/>
    <p:sldId id="605" r:id="rId22"/>
    <p:sldId id="564" r:id="rId23"/>
    <p:sldId id="267" r:id="rId24"/>
    <p:sldId id="580" r:id="rId25"/>
    <p:sldId id="581" r:id="rId26"/>
    <p:sldId id="582" r:id="rId27"/>
    <p:sldId id="499" r:id="rId28"/>
    <p:sldId id="612" r:id="rId29"/>
    <p:sldId id="494" r:id="rId30"/>
    <p:sldId id="620" r:id="rId31"/>
    <p:sldId id="623" r:id="rId32"/>
    <p:sldId id="624" r:id="rId33"/>
    <p:sldId id="625" r:id="rId34"/>
    <p:sldId id="626" r:id="rId35"/>
    <p:sldId id="627" r:id="rId36"/>
    <p:sldId id="486" r:id="rId37"/>
    <p:sldId id="567" r:id="rId38"/>
    <p:sldId id="592" r:id="rId39"/>
    <p:sldId id="594" r:id="rId40"/>
    <p:sldId id="464" r:id="rId41"/>
    <p:sldId id="593" r:id="rId42"/>
    <p:sldId id="505" r:id="rId43"/>
    <p:sldId id="596" r:id="rId44"/>
    <p:sldId id="595" r:id="rId45"/>
    <p:sldId id="285" r:id="rId46"/>
    <p:sldId id="597" r:id="rId47"/>
    <p:sldId id="598" r:id="rId48"/>
    <p:sldId id="599" r:id="rId49"/>
    <p:sldId id="603" r:id="rId50"/>
    <p:sldId id="600" r:id="rId51"/>
    <p:sldId id="601" r:id="rId52"/>
    <p:sldId id="604" r:id="rId53"/>
    <p:sldId id="602" r:id="rId54"/>
    <p:sldId id="609" r:id="rId55"/>
    <p:sldId id="610" r:id="rId56"/>
    <p:sldId id="402" r:id="rId57"/>
  </p:sldIdLst>
  <p:sldSz cx="9144000" cy="6858000" type="screen4x3"/>
  <p:notesSz cx="7010400" cy="92964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1512" autoAdjust="0"/>
  </p:normalViewPr>
  <p:slideViewPr>
    <p:cSldViewPr>
      <p:cViewPr varScale="1">
        <p:scale>
          <a:sx n="103" d="100"/>
          <a:sy n="103" d="100"/>
        </p:scale>
        <p:origin x="1698" y="102"/>
      </p:cViewPr>
      <p:guideLst>
        <p:guide orient="horz" pos="2160"/>
        <p:guide pos="2880"/>
      </p:guideLst>
    </p:cSldViewPr>
  </p:slideViewPr>
  <p:outlineViewPr>
    <p:cViewPr>
      <p:scale>
        <a:sx n="33" d="100"/>
        <a:sy n="33" d="100"/>
      </p:scale>
      <p:origin x="0" y="-5718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    </c:v>
                </c:pt>
              </c:strCache>
            </c:strRef>
          </c:tx>
          <c:dLbls>
            <c:dLbl>
              <c:idx val="0"/>
              <c:layout>
                <c:manualLayout>
                  <c:x val="-0.14591732283464567"/>
                  <c:y val="-1.372768577371231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F385-46A1-917D-2653EBBAB680}"/>
                </c:ext>
              </c:extLst>
            </c:dLbl>
            <c:dLbl>
              <c:idx val="1"/>
              <c:layout>
                <c:manualLayout>
                  <c:x val="0.11306277340332463"/>
                  <c:y val="-0.1507221253447344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385-46A1-917D-2653EBBAB680}"/>
                </c:ext>
              </c:extLst>
            </c:dLbl>
            <c:dLbl>
              <c:idx val="2"/>
              <c:layout>
                <c:manualLayout>
                  <c:x val="9.1763560804899391E-2"/>
                  <c:y val="0.1636977597307507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385-46A1-917D-2653EBBAB680}"/>
                </c:ext>
              </c:extLst>
            </c:dLbl>
            <c:spPr>
              <a:noFill/>
              <a:ln>
                <a:noFill/>
              </a:ln>
              <a:effectLst/>
            </c:spPr>
            <c:txPr>
              <a:bodyPr/>
              <a:lstStyle/>
              <a:p>
                <a:pPr>
                  <a:defRPr sz="2400" b="1">
                    <a:latin typeface="+mj-lt"/>
                    <a:cs typeface="Microsoft Sans Serif"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Sheet1!$A$2:$A$4</c:f>
              <c:strCache>
                <c:ptCount val="3"/>
                <c:pt idx="0">
                  <c:v>For Fun</c:v>
                </c:pt>
                <c:pt idx="1">
                  <c:v>For Medical Reasons</c:v>
                </c:pt>
                <c:pt idx="2">
                  <c:v>For Fun and for Medical Reasons</c:v>
                </c:pt>
              </c:strCache>
            </c:strRef>
          </c:cat>
          <c:val>
            <c:numRef>
              <c:f>Sheet1!$B$2:$B$4</c:f>
              <c:numCache>
                <c:formatCode>0%</c:formatCode>
                <c:ptCount val="3"/>
                <c:pt idx="0">
                  <c:v>0.47</c:v>
                </c:pt>
                <c:pt idx="1">
                  <c:v>0.3</c:v>
                </c:pt>
                <c:pt idx="2">
                  <c:v>0.23</c:v>
                </c:pt>
              </c:numCache>
            </c:numRef>
          </c:val>
          <c:extLst>
            <c:ext xmlns:c16="http://schemas.microsoft.com/office/drawing/2014/chart" uri="{C3380CC4-5D6E-409C-BE32-E72D297353CC}">
              <c16:uniqueId val="{00000003-F385-46A1-917D-2653EBBAB680}"/>
            </c:ext>
          </c:extLst>
        </c:ser>
        <c:dLbls>
          <c:showLegendKey val="0"/>
          <c:showVal val="0"/>
          <c:showCatName val="0"/>
          <c:showSerName val="0"/>
          <c:showPercent val="1"/>
          <c:showBubbleSize val="0"/>
          <c:showLeaderLines val="1"/>
        </c:dLbls>
        <c:firstSliceAng val="0"/>
      </c:pieChart>
    </c:plotArea>
    <c:legend>
      <c:legendPos val="t"/>
      <c:overlay val="0"/>
      <c:txPr>
        <a:bodyPr/>
        <a:lstStyle/>
        <a:p>
          <a:pPr>
            <a:defRPr>
              <a:latin typeface="+mj-lt"/>
              <a:cs typeface="Microsoft Sans Serif"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CC65A40-41B4-4358-897E-89F40F29A6B6}" type="datetimeFigureOut">
              <a:rPr lang="en-US" smtClean="0"/>
              <a:pPr/>
              <a:t>10/4/2019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40B9978-BC7B-4C33-8B0B-54673B6216DC}" type="slidenum">
              <a:rPr lang="en-US" smtClean="0"/>
              <a:pPr/>
              <a:t>‹#›</a:t>
            </a:fld>
            <a:endParaRPr lang="en-US"/>
          </a:p>
        </p:txBody>
      </p:sp>
    </p:spTree>
    <p:extLst>
      <p:ext uri="{BB962C8B-B14F-4D97-AF65-F5344CB8AC3E}">
        <p14:creationId xmlns:p14="http://schemas.microsoft.com/office/powerpoint/2010/main" val="3410552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49F979B-881E-465B-8F36-D94D067C97F3}" type="datetimeFigureOut">
              <a:rPr lang="en-US" smtClean="0"/>
              <a:pPr/>
              <a:t>10/4/2019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C022A7B-B66F-47CD-B0CC-24ECAB4C2AE1}" type="slidenum">
              <a:rPr lang="en-US" smtClean="0"/>
              <a:pPr/>
              <a:t>‹#›</a:t>
            </a:fld>
            <a:endParaRPr lang="en-US"/>
          </a:p>
        </p:txBody>
      </p:sp>
    </p:spTree>
    <p:extLst>
      <p:ext uri="{BB962C8B-B14F-4D97-AF65-F5344CB8AC3E}">
        <p14:creationId xmlns:p14="http://schemas.microsoft.com/office/powerpoint/2010/main" val="354234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eadiversion.usdoj.gov/21cfr/21usc/802.ht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psychiatrictimes.com/special-reports/cannabis-use-young-adults-challenges-during-transition-adulthood"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xfrm>
            <a:off x="1182688" y="700088"/>
            <a:ext cx="4646612" cy="3486150"/>
          </a:xfrm>
          <a:noFill/>
          <a:ln>
            <a:solidFill>
              <a:srgbClr val="000000"/>
            </a:solidFill>
            <a:miter lim="800000"/>
            <a:headEnd/>
            <a:tailEnd/>
          </a:ln>
        </p:spPr>
      </p:sp>
      <p:sp>
        <p:nvSpPr>
          <p:cNvPr id="106499" name="Rectangle 3"/>
          <p:cNvSpPr>
            <a:spLocks noGrp="1"/>
          </p:cNvSpPr>
          <p:nvPr>
            <p:ph type="body" idx="1"/>
          </p:nvPr>
        </p:nvSpPr>
        <p:spPr>
          <a:xfrm>
            <a:off x="701347" y="4416100"/>
            <a:ext cx="5607711" cy="4180921"/>
          </a:xfrm>
          <a:noFill/>
          <a:ln/>
        </p:spPr>
        <p:txBody>
          <a:bodyPr/>
          <a:lstStyle/>
          <a:p>
            <a:pPr fontAlgn="base"/>
            <a:r>
              <a:rPr lang="en-US" sz="1100" dirty="0" err="1" smtClean="0"/>
              <a:t>Foltolia</a:t>
            </a:r>
            <a:r>
              <a:rPr lang="en-US" sz="1100" baseline="0" dirty="0" smtClean="0"/>
              <a:t> image to purchase: </a:t>
            </a:r>
            <a:r>
              <a:rPr lang="en-US" sz="1200" b="0" i="0" kern="1200" dirty="0" smtClean="0">
                <a:solidFill>
                  <a:schemeClr val="tx1"/>
                </a:solidFill>
                <a:effectLst/>
                <a:latin typeface="+mn-lt"/>
                <a:ea typeface="+mn-ea"/>
                <a:cs typeface="+mn-cs"/>
              </a:rPr>
              <a:t>File: #165403098</a:t>
            </a:r>
          </a:p>
          <a:p>
            <a:pPr fontAlgn="base"/>
            <a:endParaRPr lang="en-US" sz="1100" dirty="0" smtClean="0"/>
          </a:p>
          <a:p>
            <a:r>
              <a:rPr lang="en-US" sz="1100" dirty="0" smtClean="0"/>
              <a:t>The purpose of this half-day, introductory training is to provide HIV clinicians (including, but not limited to physicians, dentists, nurses, and other allied medical staff, therapists and social workers, and counselors, specialists, and case managers) with an overview of marijuana, the</a:t>
            </a:r>
            <a:r>
              <a:rPr lang="en-US" sz="1100" baseline="0" dirty="0" smtClean="0"/>
              <a:t> changing recreational and medical landscape, </a:t>
            </a:r>
            <a:r>
              <a:rPr lang="en-US" sz="1100" dirty="0" smtClean="0"/>
              <a:t>its</a:t>
            </a:r>
            <a:r>
              <a:rPr lang="en-US" sz="1100" baseline="0" dirty="0" smtClean="0"/>
              <a:t> use among individuals </a:t>
            </a:r>
            <a:r>
              <a:rPr lang="en-US" sz="1100" dirty="0" smtClean="0"/>
              <a:t>living with HIV, and</a:t>
            </a:r>
            <a:r>
              <a:rPr lang="en-US" sz="1100" baseline="0" dirty="0" smtClean="0"/>
              <a:t> strategies on how to work with patients who are using marijuana for either recreational and/or medical reasons</a:t>
            </a:r>
            <a:r>
              <a:rPr lang="en-US" sz="1100" dirty="0" smtClean="0"/>
              <a:t>.</a:t>
            </a:r>
          </a:p>
          <a:p>
            <a:r>
              <a:rPr lang="en-US" sz="1100" dirty="0" smtClean="0"/>
              <a:t>  </a:t>
            </a:r>
          </a:p>
          <a:p>
            <a:r>
              <a:rPr lang="en-US" sz="1100" dirty="0" smtClean="0"/>
              <a:t>“Test your Knowledge” questions</a:t>
            </a:r>
            <a:r>
              <a:rPr lang="en-US" sz="1100" baseline="0" dirty="0" smtClean="0"/>
              <a:t> </a:t>
            </a:r>
            <a:r>
              <a:rPr lang="en-US" sz="1100" dirty="0" smtClean="0"/>
              <a:t>have been inserted at the beginning and end of the presentation to gauge training participants’ experience</a:t>
            </a:r>
            <a:r>
              <a:rPr lang="en-US" sz="1100" baseline="0" dirty="0" smtClean="0"/>
              <a:t> and knowledge about medical marijuana, and </a:t>
            </a:r>
            <a:r>
              <a:rPr lang="en-US" sz="1100" dirty="0" smtClean="0"/>
              <a:t>assess change in the audience’s level knowledge after the key content has been presented. An answer key is provided in the Trainer’s notes for </a:t>
            </a:r>
            <a:r>
              <a:rPr lang="en-US" sz="1100" b="1" dirty="0" smtClean="0"/>
              <a:t>slides x-x </a:t>
            </a:r>
            <a:r>
              <a:rPr lang="en-US" sz="1100" dirty="0" smtClean="0"/>
              <a:t>and </a:t>
            </a:r>
            <a:r>
              <a:rPr lang="en-US" sz="1100" b="1" dirty="0" smtClean="0"/>
              <a:t>slides x-x</a:t>
            </a:r>
            <a:r>
              <a:rPr lang="en-US" sz="1100" dirty="0" smtClean="0"/>
              <a:t>.</a:t>
            </a:r>
          </a:p>
          <a:p>
            <a:r>
              <a:rPr lang="en-US" sz="1100" dirty="0" smtClean="0"/>
              <a:t> </a:t>
            </a:r>
          </a:p>
          <a:p>
            <a:r>
              <a:rPr lang="en-US" sz="1100" dirty="0" smtClean="0"/>
              <a:t>Audience Response System can be utilized, if available, when facilitating the Test Your Knowledge question sessions.</a:t>
            </a:r>
          </a:p>
          <a:p>
            <a:r>
              <a:rPr lang="en-US" sz="1100" dirty="0" smtClean="0"/>
              <a:t> </a:t>
            </a:r>
          </a:p>
          <a:p>
            <a:r>
              <a:rPr lang="en-US" sz="1100" dirty="0" smtClean="0"/>
              <a:t>In addition, discussion activities have been inserted in the presentation (slide</a:t>
            </a:r>
            <a:r>
              <a:rPr lang="en-US" sz="1100" baseline="0" dirty="0" smtClean="0"/>
              <a:t> x, slide x, slide x, and slides x-x) </a:t>
            </a:r>
            <a:r>
              <a:rPr lang="en-US" sz="1100" dirty="0" smtClean="0"/>
              <a:t>to encourage dialogue among the training participants, and to illustrate how the information contained within the presentation can be used in clinical practice.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smtClean="0">
                <a:solidFill>
                  <a:schemeClr val="tx1"/>
                </a:solidFill>
                <a:effectLst/>
                <a:latin typeface="+mn-lt"/>
                <a:ea typeface="+mn-ea"/>
                <a:cs typeface="+mn-cs"/>
              </a:rPr>
              <a:t>In 1996, California voters passed Proposition 215, making the Golden State the first in the union to allow for the medical use of marijuana. Since then, 29 more states, the District of Columbia, Guam and Puerto Rico have enacted similar laws. </a:t>
            </a:r>
            <a:r>
              <a:rPr lang="en-US" sz="1200" b="1" i="0" u="none" strike="noStrike" kern="1200" dirty="0" smtClean="0">
                <a:solidFill>
                  <a:schemeClr val="tx1"/>
                </a:solidFill>
                <a:effectLst/>
                <a:latin typeface="+mn-lt"/>
                <a:ea typeface="+mn-ea"/>
                <a:cs typeface="+mn-cs"/>
              </a:rPr>
              <a:t>As of Jan. 22, 2018, the Vermont legislature passed adult-use legalization legislation and the governor signed the bill. The measure does NOT set up a regulatory for system for sales or production. See text of measure below.</a:t>
            </a:r>
          </a:p>
          <a:p>
            <a:pPr fontAlgn="base"/>
            <a:endParaRPr lang="en-US" sz="1200" b="0" i="0" u="none" strike="noStrike" kern="1200" dirty="0" smtClean="0">
              <a:solidFill>
                <a:schemeClr val="tx1"/>
              </a:solidFill>
              <a:effectLst/>
              <a:latin typeface="+mn-lt"/>
              <a:ea typeface="+mn-ea"/>
              <a:cs typeface="+mn-cs"/>
            </a:endParaRPr>
          </a:p>
          <a:p>
            <a:pPr fontAlgn="base"/>
            <a:r>
              <a:rPr lang="en-US" sz="1200" b="0" i="0" u="none" strike="noStrike" kern="1200" dirty="0" smtClean="0">
                <a:solidFill>
                  <a:schemeClr val="tx1"/>
                </a:solidFill>
                <a:effectLst/>
                <a:latin typeface="+mn-lt"/>
                <a:ea typeface="+mn-ea"/>
                <a:cs typeface="+mn-cs"/>
              </a:rPr>
              <a:t>A total of 30 states, the District of Columbia, Guam and Puerto Rico now allow for comprehensive public medical marijuana and cannabis programs.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Approved efforts in 16 states allow use of "low THC, high </a:t>
            </a:r>
            <a:r>
              <a:rPr lang="en-US" sz="1200" b="0" i="0" u="none" strike="noStrike" kern="1200" dirty="0" err="1" smtClean="0">
                <a:solidFill>
                  <a:schemeClr val="tx1"/>
                </a:solidFill>
                <a:effectLst/>
                <a:latin typeface="+mn-lt"/>
                <a:ea typeface="+mn-ea"/>
                <a:cs typeface="+mn-cs"/>
              </a:rPr>
              <a:t>cannabidiol</a:t>
            </a:r>
            <a:r>
              <a:rPr lang="en-US" sz="1200" b="0" i="0" u="none" strike="noStrike" kern="1200" dirty="0" smtClean="0">
                <a:solidFill>
                  <a:schemeClr val="tx1"/>
                </a:solidFill>
                <a:effectLst/>
                <a:latin typeface="+mn-lt"/>
                <a:ea typeface="+mn-ea"/>
                <a:cs typeface="+mn-cs"/>
              </a:rPr>
              <a:t> (CBD)" products for medical reasons in limited situations or as a legal defense. Those programs are not counted as comprehensive medical marijuana programs . NCSL uses criteria similar to other organizations to determine if a program is "comprehensive":</a:t>
            </a:r>
          </a:p>
          <a:p>
            <a:pPr marL="228600" indent="-228600" fontAlgn="base">
              <a:buFont typeface="+mj-lt"/>
              <a:buAutoNum type="arabicPeriod"/>
            </a:pPr>
            <a:r>
              <a:rPr lang="en-US" sz="1200" b="0" i="0" u="none" strike="noStrike" kern="1200" dirty="0" smtClean="0">
                <a:solidFill>
                  <a:schemeClr val="tx1"/>
                </a:solidFill>
                <a:effectLst/>
                <a:latin typeface="+mn-lt"/>
                <a:ea typeface="+mn-ea"/>
                <a:cs typeface="+mn-cs"/>
              </a:rPr>
              <a:t>Protection from criminal penalties for using marijuana for a medical purpose;</a:t>
            </a:r>
          </a:p>
          <a:p>
            <a:pPr marL="228600" indent="-228600" fontAlgn="base">
              <a:buFont typeface="+mj-lt"/>
              <a:buAutoNum type="arabicPeriod"/>
            </a:pPr>
            <a:r>
              <a:rPr lang="en-US" sz="1200" b="0" i="0" u="none" strike="noStrike" kern="1200" dirty="0" smtClean="0">
                <a:solidFill>
                  <a:schemeClr val="tx1"/>
                </a:solidFill>
                <a:effectLst/>
                <a:latin typeface="+mn-lt"/>
                <a:ea typeface="+mn-ea"/>
                <a:cs typeface="+mn-cs"/>
              </a:rPr>
              <a:t>Access to marijuana through home cultivation, dispensaries or some other system that is likely to be implemented;</a:t>
            </a:r>
          </a:p>
          <a:p>
            <a:pPr marL="228600" indent="-228600" fontAlgn="base">
              <a:buFont typeface="+mj-lt"/>
              <a:buAutoNum type="arabicPeriod"/>
            </a:pPr>
            <a:r>
              <a:rPr lang="en-US" sz="1200" b="0" i="0" u="none" strike="noStrike" kern="1200" dirty="0" smtClean="0">
                <a:solidFill>
                  <a:schemeClr val="tx1"/>
                </a:solidFill>
                <a:effectLst/>
                <a:latin typeface="+mn-lt"/>
                <a:ea typeface="+mn-ea"/>
                <a:cs typeface="+mn-cs"/>
              </a:rPr>
              <a:t>It allows a variety of strains, including those more than "low THC;" and</a:t>
            </a:r>
          </a:p>
          <a:p>
            <a:pPr marL="228600" indent="-228600" fontAlgn="base">
              <a:buFont typeface="+mj-lt"/>
              <a:buAutoNum type="arabicPeriod"/>
            </a:pPr>
            <a:r>
              <a:rPr lang="en-US" sz="1200" b="0" i="0" u="none" strike="noStrike" kern="1200" dirty="0" smtClean="0">
                <a:solidFill>
                  <a:schemeClr val="tx1"/>
                </a:solidFill>
                <a:effectLst/>
                <a:latin typeface="+mn-lt"/>
                <a:ea typeface="+mn-ea"/>
                <a:cs typeface="+mn-cs"/>
              </a:rPr>
              <a:t>It allows either smoking or vaporization of some kind of marijuana products, plant material or extract. </a:t>
            </a:r>
          </a:p>
          <a:p>
            <a:pPr marL="228600" indent="-228600" fontAlgn="base">
              <a:buFont typeface="+mj-lt"/>
              <a:buAutoNum type="arabicPeriod"/>
            </a:pPr>
            <a:endParaRPr lang="en-US" sz="1200" b="0" i="0" u="none" strike="noStrike"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200" b="0" i="0" u="none" strike="noStrike" kern="1200" baseline="0" dirty="0" smtClean="0">
                <a:solidFill>
                  <a:schemeClr val="tx1"/>
                </a:solidFill>
                <a:effectLst/>
                <a:latin typeface="+mn-lt"/>
                <a:ea typeface="+mn-ea"/>
                <a:cs typeface="+mn-cs"/>
              </a:rPr>
              <a:t>Twenty-two states and the District of Columbia have decriminalized small amounts of marijuana. </a:t>
            </a:r>
            <a:r>
              <a:rPr lang="en-US" sz="1200" b="0" i="0" u="none" strike="noStrike" kern="1200" dirty="0" smtClean="0">
                <a:solidFill>
                  <a:schemeClr val="tx1"/>
                </a:solidFill>
                <a:effectLst/>
                <a:latin typeface="+mn-lt"/>
                <a:ea typeface="+mn-ea"/>
                <a:cs typeface="+mn-cs"/>
              </a:rPr>
              <a:t>Eight</a:t>
            </a:r>
            <a:r>
              <a:rPr lang="en-US" sz="1200" b="0" i="0" u="none" strike="noStrike" kern="1200" baseline="0" dirty="0" smtClean="0">
                <a:solidFill>
                  <a:schemeClr val="tx1"/>
                </a:solidFill>
                <a:effectLst/>
                <a:latin typeface="+mn-lt"/>
                <a:ea typeface="+mn-ea"/>
                <a:cs typeface="+mn-cs"/>
              </a:rPr>
              <a:t> of those states and the District of Columbia have legalized small amounts of marijuana for adult recreational use. </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200" b="0" i="0" u="none" strike="noStrike" kern="1200" baseline="0" dirty="0" smtClean="0">
                <a:solidFill>
                  <a:schemeClr val="tx1"/>
                </a:solidFill>
                <a:effectLst/>
                <a:latin typeface="+mn-lt"/>
                <a:ea typeface="+mn-ea"/>
                <a:cs typeface="+mn-cs"/>
              </a:rPr>
              <a:t>REFERENCE:</a:t>
            </a:r>
            <a:br>
              <a:rPr lang="en-US" sz="1200" b="0" i="0" u="none" strike="noStrike" kern="1200" baseline="0" dirty="0" smtClean="0">
                <a:solidFill>
                  <a:schemeClr val="tx1"/>
                </a:solidFill>
                <a:effectLst/>
                <a:latin typeface="+mn-lt"/>
                <a:ea typeface="+mn-ea"/>
                <a:cs typeface="+mn-cs"/>
              </a:rPr>
            </a:br>
            <a:r>
              <a:rPr lang="en-US" sz="1200" b="0" i="0" u="none" strike="noStrike" kern="1200" baseline="0" dirty="0" smtClean="0">
                <a:solidFill>
                  <a:schemeClr val="tx1"/>
                </a:solidFill>
                <a:effectLst/>
                <a:latin typeface="+mn-lt"/>
                <a:ea typeface="+mn-ea"/>
                <a:cs typeface="+mn-cs"/>
              </a:rPr>
              <a:t>National Conference of State Legislatures website, 2018, http://www.ncsl.org/.</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022A7B-B66F-47CD-B0CC-24ECAB4C2AE1}" type="slidenum">
              <a:rPr lang="en-US" smtClean="0"/>
              <a:pPr/>
              <a:t>13</a:t>
            </a:fld>
            <a:endParaRPr lang="en-US"/>
          </a:p>
        </p:txBody>
      </p:sp>
    </p:spTree>
    <p:extLst>
      <p:ext uri="{BB962C8B-B14F-4D97-AF65-F5344CB8AC3E}">
        <p14:creationId xmlns:p14="http://schemas.microsoft.com/office/powerpoint/2010/main" val="3033143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chart</a:t>
            </a:r>
            <a:r>
              <a:rPr lang="en-US" b="0" baseline="0" dirty="0" smtClean="0"/>
              <a:t> highlights the findings from a study released in 2013 in which 47% of respondents who used marijuana in the past year reported using it just for fun, 30% reported using it for medical reasons, and 23% reported using it for fun and medical reasons. In other words, over half of the respondents who used marijuana in the past year used it at least in part for medical reasons. </a:t>
            </a:r>
          </a:p>
          <a:p>
            <a:endParaRPr lang="en-US" b="0" baseline="0" dirty="0" smtClean="0"/>
          </a:p>
          <a:p>
            <a:r>
              <a:rPr lang="en-US" b="0" baseline="0" dirty="0" smtClean="0"/>
              <a:t>REFERENCE:</a:t>
            </a:r>
          </a:p>
          <a:p>
            <a:r>
              <a:rPr lang="en-US" sz="1200" b="0" i="0" u="none" strike="noStrike" kern="1200" baseline="0" dirty="0" smtClean="0">
                <a:solidFill>
                  <a:schemeClr val="tx1"/>
                </a:solidFill>
                <a:latin typeface="+mn-lt"/>
                <a:ea typeface="+mn-ea"/>
                <a:cs typeface="+mn-cs"/>
              </a:rPr>
              <a:t>Pew Charitable Trust Foundation. (2013). </a:t>
            </a:r>
            <a:r>
              <a:rPr lang="en-US" sz="1200" b="0" i="1" u="none" strike="noStrike" kern="1200" baseline="0" dirty="0" smtClean="0">
                <a:solidFill>
                  <a:schemeClr val="tx1"/>
                </a:solidFill>
                <a:latin typeface="+mn-lt"/>
                <a:ea typeface="+mn-ea"/>
                <a:cs typeface="+mn-cs"/>
              </a:rPr>
              <a:t>Who’s Used Marijuana and Why? </a:t>
            </a:r>
            <a:endParaRPr lang="en-US" b="0"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14</a:t>
            </a:fld>
            <a:endParaRPr lang="en-US"/>
          </a:p>
        </p:txBody>
      </p:sp>
    </p:spTree>
    <p:extLst>
      <p:ext uri="{BB962C8B-B14F-4D97-AF65-F5344CB8AC3E}">
        <p14:creationId xmlns:p14="http://schemas.microsoft.com/office/powerpoint/2010/main" val="319714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the findings from the 2017 Monitoring the Future Survey, daily marijuana use exceeds daily cigarette use among 8</a:t>
            </a:r>
            <a:r>
              <a:rPr lang="en-US" baseline="30000" dirty="0" smtClean="0"/>
              <a:t>th</a:t>
            </a:r>
            <a:r>
              <a:rPr lang="en-US" baseline="0" dirty="0" smtClean="0"/>
              <a:t>, 10</a:t>
            </a:r>
            <a:r>
              <a:rPr lang="en-US" baseline="30000" dirty="0" smtClean="0"/>
              <a:t>th</a:t>
            </a:r>
            <a:r>
              <a:rPr lang="en-US" baseline="0" dirty="0" smtClean="0"/>
              <a:t>, and 12</a:t>
            </a:r>
            <a:r>
              <a:rPr lang="en-US" baseline="30000" dirty="0" smtClean="0"/>
              <a:t>th</a:t>
            </a:r>
            <a:r>
              <a:rPr lang="en-US" baseline="0" dirty="0" smtClean="0"/>
              <a:t> graders. This year is the first in which daily marijuana use outpaced daily cigarette use. This reflects a steep decline in daily cigarette use and a fairly stable trend in daily marijuana use. The graph included here just includes data for 12</a:t>
            </a:r>
            <a:r>
              <a:rPr lang="en-US" baseline="30000" dirty="0" smtClean="0"/>
              <a:t>th</a:t>
            </a:r>
            <a:r>
              <a:rPr lang="en-US" baseline="0" dirty="0" smtClean="0"/>
              <a:t> graders.</a:t>
            </a:r>
          </a:p>
          <a:p>
            <a:endParaRPr lang="en-US" baseline="0" dirty="0" smtClean="0"/>
          </a:p>
          <a:p>
            <a:r>
              <a:rPr lang="en-US" baseline="0" dirty="0" smtClean="0"/>
              <a:t>REFERENCE:</a:t>
            </a:r>
          </a:p>
          <a:p>
            <a:r>
              <a:rPr lang="en-US" baseline="0" dirty="0" smtClean="0"/>
              <a:t>National Institute on Drug Abuse. (2017). Monitoring the Future Survey: High School and Youth Trends. Retrieved from </a:t>
            </a:r>
            <a:r>
              <a:rPr lang="en-US" sz="1200" b="0" i="0" kern="1200" dirty="0" smtClean="0">
                <a:solidFill>
                  <a:schemeClr val="tx1"/>
                </a:solidFill>
                <a:effectLst/>
                <a:latin typeface="+mn-lt"/>
                <a:ea typeface="+mn-ea"/>
                <a:cs typeface="+mn-cs"/>
              </a:rPr>
              <a:t>NIDA. (2017, December 14). Monitoring the Future Survey: High School and Youth Trends. Retrieved from https://www.drugabuse.gov/publications/drugfacts/monitoring-future-survey-high-school-youth-trends on 2018, May 16.</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15</a:t>
            </a:fld>
            <a:endParaRPr lang="en-US"/>
          </a:p>
        </p:txBody>
      </p:sp>
    </p:spTree>
    <p:extLst>
      <p:ext uri="{BB962C8B-B14F-4D97-AF65-F5344CB8AC3E}">
        <p14:creationId xmlns:p14="http://schemas.microsoft.com/office/powerpoint/2010/main" val="282333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Past 30-day</a:t>
            </a:r>
            <a:r>
              <a:rPr lang="en-US" baseline="0" dirty="0" smtClean="0"/>
              <a:t> use (8</a:t>
            </a:r>
            <a:r>
              <a:rPr lang="en-US" baseline="30000" dirty="0" smtClean="0"/>
              <a:t>th</a:t>
            </a:r>
            <a:r>
              <a:rPr lang="en-US" baseline="0" dirty="0" smtClean="0"/>
              <a:t>, 10</a:t>
            </a:r>
            <a:r>
              <a:rPr lang="en-US" baseline="30000" dirty="0" smtClean="0"/>
              <a:t>th</a:t>
            </a:r>
            <a:r>
              <a:rPr lang="en-US" baseline="0" dirty="0" smtClean="0"/>
              <a:t>, 12</a:t>
            </a:r>
            <a:r>
              <a:rPr lang="en-US" baseline="30000" dirty="0" smtClean="0"/>
              <a:t>th</a:t>
            </a:r>
            <a:r>
              <a:rPr lang="en-US" baseline="0" dirty="0" smtClean="0"/>
              <a:t> graders)</a:t>
            </a:r>
          </a:p>
          <a:p>
            <a:r>
              <a:rPr lang="en-US" baseline="0" dirty="0" smtClean="0"/>
              <a:t>Harm of using marijuana regularly (8</a:t>
            </a:r>
            <a:r>
              <a:rPr lang="en-US" baseline="30000" dirty="0" smtClean="0"/>
              <a:t>th</a:t>
            </a:r>
            <a:r>
              <a:rPr lang="en-US" baseline="0" dirty="0" smtClean="0"/>
              <a:t>, 10</a:t>
            </a:r>
            <a:r>
              <a:rPr lang="en-US" baseline="30000" dirty="0" smtClean="0"/>
              <a:t>th</a:t>
            </a:r>
            <a:r>
              <a:rPr lang="en-US" baseline="0" dirty="0" smtClean="0"/>
              <a:t>, 12</a:t>
            </a:r>
            <a:r>
              <a:rPr lang="en-US" baseline="30000" dirty="0" smtClean="0"/>
              <a:t>th</a:t>
            </a:r>
            <a:r>
              <a:rPr lang="en-US" baseline="0" dirty="0" smtClean="0"/>
              <a:t> graders)</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16</a:t>
            </a:fld>
            <a:endParaRPr lang="en-US"/>
          </a:p>
        </p:txBody>
      </p:sp>
    </p:spTree>
    <p:extLst>
      <p:ext uri="{BB962C8B-B14F-4D97-AF65-F5344CB8AC3E}">
        <p14:creationId xmlns:p14="http://schemas.microsoft.com/office/powerpoint/2010/main" val="181924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Look at </a:t>
            </a:r>
            <a:r>
              <a:rPr lang="en-US" b="1" dirty="0" err="1" smtClean="0"/>
              <a:t>NIDA_MJ_Rx_Opioid_Use_Risk</a:t>
            </a:r>
            <a:r>
              <a:rPr lang="en-US" b="1" baseline="0" dirty="0" smtClean="0"/>
              <a:t> article for more notes.</a:t>
            </a:r>
          </a:p>
          <a:p>
            <a:endParaRPr lang="en-US" baseline="0" dirty="0" smtClean="0"/>
          </a:p>
          <a:p>
            <a:r>
              <a:rPr lang="en-US" dirty="0" smtClean="0"/>
              <a:t>This study focused on individual marijuana users vs.</a:t>
            </a:r>
            <a:r>
              <a:rPr lang="en-US" baseline="0" dirty="0" smtClean="0"/>
              <a:t> non-users and their trajectories with regard to opioid misuse and disorders. The findings are in line with previous research demonstrating that people who use marijuana are more likely than non-users to use other drugs and develop problems with drug use. </a:t>
            </a:r>
          </a:p>
          <a:p>
            <a:endParaRPr lang="en-US" baseline="0" dirty="0" smtClean="0"/>
          </a:p>
          <a:p>
            <a:r>
              <a:rPr lang="en-US" baseline="0" dirty="0" smtClean="0"/>
              <a:t>A number of recent papers suggest that marijuana may reduce prescription opioid addiction and overdoses by providing an alternative or complementary pain relief option. That suggestion is partly based on comparisons of aggregate data from states that legalized marijuana for medical use vs. those that did not.</a:t>
            </a:r>
          </a:p>
          <a:p>
            <a:endParaRPr lang="en-US" baseline="0" dirty="0" smtClean="0"/>
          </a:p>
          <a:p>
            <a:r>
              <a:rPr lang="en-US" baseline="0" dirty="0" smtClean="0"/>
              <a:t>REFERENCE:</a:t>
            </a:r>
            <a:br>
              <a:rPr lang="en-US" baseline="0" dirty="0" smtClean="0"/>
            </a:br>
            <a:r>
              <a:rPr lang="en-US" baseline="0" dirty="0" err="1" smtClean="0"/>
              <a:t>Olfson</a:t>
            </a:r>
            <a:r>
              <a:rPr lang="en-US" baseline="0" dirty="0" smtClean="0"/>
              <a:t>, M., Wall, M.W., Liu, S-M, &amp; </a:t>
            </a:r>
            <a:r>
              <a:rPr lang="en-US" baseline="0" dirty="0" err="1" smtClean="0"/>
              <a:t>Blancos</a:t>
            </a:r>
            <a:r>
              <a:rPr lang="en-US" baseline="0" dirty="0" smtClean="0"/>
              <a:t>, C. (2017). Cannabis use and risk of prescription opioid use disorder in the United States. </a:t>
            </a:r>
            <a:r>
              <a:rPr lang="en-US" i="1" baseline="0" dirty="0" smtClean="0"/>
              <a:t>American Journal of Psychiatry, 175</a:t>
            </a:r>
            <a:r>
              <a:rPr lang="en-US" i="0" baseline="0" dirty="0" smtClean="0"/>
              <a:t>(1), 47-53.</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17</a:t>
            </a:fld>
            <a:endParaRPr lang="en-US"/>
          </a:p>
        </p:txBody>
      </p:sp>
    </p:spTree>
    <p:extLst>
      <p:ext uri="{BB962C8B-B14F-4D97-AF65-F5344CB8AC3E}">
        <p14:creationId xmlns:p14="http://schemas.microsoft.com/office/powerpoint/2010/main" val="3023690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Findings</a:t>
            </a:r>
          </a:p>
          <a:p>
            <a:r>
              <a:rPr lang="en-US" sz="1200" b="0" i="0" kern="1200" dirty="0" smtClean="0">
                <a:solidFill>
                  <a:schemeClr val="tx1"/>
                </a:solidFill>
                <a:effectLst/>
                <a:latin typeface="+mn-lt"/>
                <a:ea typeface="+mn-ea"/>
                <a:cs typeface="+mn-cs"/>
              </a:rPr>
              <a:t>We recorded clear and consistent associations and dose-response relations between the frequency of adolescent cannabis use and all adverse young adult outcomes. After covariate adjustment, compared with individuals who had never used cannabis, those who were daily users before age 17 years had clear reductions in the odds of high-school completion (adjusted odds ratio 0·37, 95% CI 0·20–0·66) and degree attainment (0·38, 0·22–0·66), and substantially increased odds of later cannabis dependence (17·95, 9·44–34·12), use of other illicit drugs (7·80, 4·46–13·63), and suicide attempt (6·83, 2·04–22·90).</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Interpretation</a:t>
            </a:r>
          </a:p>
          <a:p>
            <a:r>
              <a:rPr lang="en-US" sz="1200" b="0" i="0" kern="1200" dirty="0" smtClean="0">
                <a:solidFill>
                  <a:schemeClr val="tx1"/>
                </a:solidFill>
                <a:effectLst/>
                <a:latin typeface="+mn-lt"/>
                <a:ea typeface="+mn-ea"/>
                <a:cs typeface="+mn-cs"/>
              </a:rPr>
              <a:t>Adverse sequelae of adolescent cannabis use are wide ranging and extend into young adulthood. Prevention or delay of cannabis use in adolescence is likely to have broad health and social benefits. Efforts to reform cannabis legislation should be carefully assessed to ensure they reduce adolescent cannabis use and prevent potentially adverse developmental effects.</a:t>
            </a:r>
          </a:p>
          <a:p>
            <a:endParaRPr lang="en-US" baseline="0" dirty="0" smtClean="0"/>
          </a:p>
          <a:p>
            <a:r>
              <a:rPr lang="en-US" baseline="0" dirty="0" smtClean="0"/>
              <a:t>REFERENCE:</a:t>
            </a:r>
          </a:p>
          <a:p>
            <a:r>
              <a:rPr lang="en-US" baseline="0" dirty="0" err="1" smtClean="0"/>
              <a:t>Sillins</a:t>
            </a:r>
            <a:r>
              <a:rPr lang="en-US" baseline="0" dirty="0" smtClean="0"/>
              <a:t>, E., </a:t>
            </a:r>
            <a:r>
              <a:rPr lang="en-US" baseline="0" dirty="0" err="1" smtClean="0"/>
              <a:t>Horwood</a:t>
            </a:r>
            <a:r>
              <a:rPr lang="en-US" baseline="0" dirty="0" smtClean="0"/>
              <a:t>, L.J., Patton, G.C., et al. (2014). Young adult sequelae of adolescent cannabis use: An integrative analysis. </a:t>
            </a:r>
            <a:r>
              <a:rPr lang="en-US" i="1" baseline="0" dirty="0" smtClean="0"/>
              <a:t>The Lancet Psychiatry, 1</a:t>
            </a:r>
            <a:r>
              <a:rPr lang="en-US" i="0" baseline="0" dirty="0" smtClean="0"/>
              <a:t>(4), 286-293.</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18</a:t>
            </a:fld>
            <a:endParaRPr lang="en-US"/>
          </a:p>
        </p:txBody>
      </p:sp>
    </p:spTree>
    <p:extLst>
      <p:ext uri="{BB962C8B-B14F-4D97-AF65-F5344CB8AC3E}">
        <p14:creationId xmlns:p14="http://schemas.microsoft.com/office/powerpoint/2010/main" val="277889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courtesy</a:t>
            </a:r>
            <a:r>
              <a:rPr lang="en-US" baseline="0" dirty="0" smtClean="0"/>
              <a:t> of Dr. Susan Weiss, NIDA (2017 NCS Plenary).</a:t>
            </a:r>
          </a:p>
          <a:p>
            <a:endParaRPr lang="en-US" baseline="0" dirty="0" smtClean="0"/>
          </a:p>
          <a:p>
            <a:r>
              <a:rPr lang="en-US" baseline="0" dirty="0" smtClean="0"/>
              <a:t>Original source: Brown et al., 2017.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22A7B-B66F-47CD-B0CC-24ECAB4C2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3125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adapted from Dr. Susan Weiss, NIDA (2017 NCS</a:t>
            </a:r>
            <a:r>
              <a:rPr lang="en-US" baseline="0" dirty="0" smtClean="0"/>
              <a:t> Plenary).</a:t>
            </a:r>
          </a:p>
          <a:p>
            <a:endParaRPr lang="en-US" baseline="0" dirty="0" smtClean="0"/>
          </a:p>
          <a:p>
            <a:r>
              <a:rPr lang="en-US" dirty="0" smtClean="0"/>
              <a:t>REFERENCE:</a:t>
            </a:r>
          </a:p>
          <a:p>
            <a:r>
              <a:rPr lang="en-US" dirty="0" smtClean="0"/>
              <a:t>Meier, M.H., </a:t>
            </a:r>
            <a:r>
              <a:rPr lang="en-US" dirty="0" err="1" smtClean="0"/>
              <a:t>Caspi</a:t>
            </a:r>
            <a:r>
              <a:rPr lang="en-US" dirty="0" smtClean="0"/>
              <a:t>, A.,</a:t>
            </a:r>
            <a:r>
              <a:rPr lang="en-US" baseline="0" dirty="0" smtClean="0"/>
              <a:t> Ambler, A., et al. (2012). Persistent cannabis users show neuropsychological decline from childhood to midlife. </a:t>
            </a:r>
            <a:r>
              <a:rPr lang="en-US" i="1" baseline="0" dirty="0" smtClean="0"/>
              <a:t>PNAS, 109</a:t>
            </a:r>
            <a:r>
              <a:rPr lang="en-US" i="0" baseline="0" dirty="0" smtClean="0"/>
              <a:t>(40), E2657-E2664.</a:t>
            </a:r>
          </a:p>
        </p:txBody>
      </p:sp>
      <p:sp>
        <p:nvSpPr>
          <p:cNvPr id="4" name="Slide Number Placeholder 3"/>
          <p:cNvSpPr>
            <a:spLocks noGrp="1"/>
          </p:cNvSpPr>
          <p:nvPr>
            <p:ph type="sldNum" sz="quarter" idx="10"/>
          </p:nvPr>
        </p:nvSpPr>
        <p:spPr/>
        <p:txBody>
          <a:bodyPr/>
          <a:lstStyle/>
          <a:p>
            <a:fld id="{6C022A7B-B66F-47CD-B0CC-24ECAB4C2AE1}" type="slidenum">
              <a:rPr lang="en-US" smtClean="0"/>
              <a:pPr/>
              <a:t>20</a:t>
            </a:fld>
            <a:endParaRPr lang="en-US"/>
          </a:p>
        </p:txBody>
      </p:sp>
    </p:spTree>
    <p:extLst>
      <p:ext uri="{BB962C8B-B14F-4D97-AF65-F5344CB8AC3E}">
        <p14:creationId xmlns:p14="http://schemas.microsoft.com/office/powerpoint/2010/main" val="1157742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21</a:t>
            </a:fld>
            <a:endParaRPr lang="en-US"/>
          </a:p>
        </p:txBody>
      </p:sp>
    </p:spTree>
    <p:extLst>
      <p:ext uri="{BB962C8B-B14F-4D97-AF65-F5344CB8AC3E}">
        <p14:creationId xmlns:p14="http://schemas.microsoft.com/office/powerpoint/2010/main" val="158020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Fotolia image to purchase:</a:t>
            </a:r>
            <a:r>
              <a:rPr lang="en-US" baseline="0" dirty="0" smtClean="0"/>
              <a:t> </a:t>
            </a:r>
            <a:r>
              <a:rPr lang="en-US" sz="1200" b="0" i="0" kern="1200" dirty="0" smtClean="0">
                <a:solidFill>
                  <a:schemeClr val="tx1"/>
                </a:solidFill>
                <a:effectLst/>
                <a:latin typeface="+mn-lt"/>
                <a:ea typeface="+mn-ea"/>
                <a:cs typeface="+mn-cs"/>
              </a:rPr>
              <a:t>File: #99027642</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22</a:t>
            </a:fld>
            <a:endParaRPr lang="en-US"/>
          </a:p>
        </p:txBody>
      </p:sp>
    </p:spTree>
    <p:extLst>
      <p:ext uri="{BB962C8B-B14F-4D97-AF65-F5344CB8AC3E}">
        <p14:creationId xmlns:p14="http://schemas.microsoft.com/office/powerpoint/2010/main" val="1042992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UPDATE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Part 1 </a:t>
            </a:r>
            <a:r>
              <a:rPr lang="en-US" sz="1200" b="0" baseline="0" dirty="0" smtClean="0"/>
              <a:t>of the training will provide an overview of marijuana, how it works, who tends to use it, and its effects. </a:t>
            </a:r>
            <a:r>
              <a:rPr lang="en-US" sz="1200" b="1" baseline="0" dirty="0" smtClean="0"/>
              <a:t>Part 2 </a:t>
            </a:r>
            <a:r>
              <a:rPr lang="en-US" sz="1200" b="0" baseline="0" dirty="0" smtClean="0"/>
              <a:t>of the training will focus on the use of marijuana as a medicine and the legal questions surrounding medical marijuana. </a:t>
            </a:r>
            <a:r>
              <a:rPr lang="en-US" sz="1200" b="1" baseline="0" dirty="0" smtClean="0"/>
              <a:t>Part 3 </a:t>
            </a:r>
            <a:r>
              <a:rPr lang="en-US" sz="1200" b="0" baseline="0" dirty="0" smtClean="0"/>
              <a:t>of the training will focus on medical marijuana and use among people living with HIV. Finally, </a:t>
            </a:r>
            <a:r>
              <a:rPr lang="en-US" sz="1200" b="1" baseline="0" dirty="0" smtClean="0"/>
              <a:t>Part 4 </a:t>
            </a:r>
            <a:r>
              <a:rPr lang="en-US" sz="1200" b="0" baseline="0" dirty="0" smtClean="0"/>
              <a:t>of the training will focus on strategies that HIV providers can use when working with patients who are either using medical marijuana or considering using medical marijuana. Highlight that there is no clear “right” or “wrong” answer when it comes to medical marijuana use by people living with HIV, so providers should be able to share the facts with patients, and help them make informed decisions regarding medical marijuana in order to improve their overall health and well-being. </a:t>
            </a:r>
            <a:endParaRPr lang="en-US" sz="1200" b="1" dirty="0" smtClean="0"/>
          </a:p>
          <a:p>
            <a:endParaRPr lang="en-US" dirty="0" smtClean="0"/>
          </a:p>
          <a:p>
            <a:endParaRPr lang="en-US" dirty="0" smtClean="0"/>
          </a:p>
          <a:p>
            <a:r>
              <a:rPr lang="en-US" dirty="0" smtClean="0"/>
              <a:t>What</a:t>
            </a:r>
            <a:r>
              <a:rPr lang="en-US" baseline="0" dirty="0" smtClean="0"/>
              <a:t> is it and who’s using it</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2</a:t>
            </a:fld>
            <a:endParaRPr lang="en-US"/>
          </a:p>
        </p:txBody>
      </p:sp>
    </p:spTree>
    <p:extLst>
      <p:ext uri="{BB962C8B-B14F-4D97-AF65-F5344CB8AC3E}">
        <p14:creationId xmlns:p14="http://schemas.microsoft.com/office/powerpoint/2010/main" val="422951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baseline="0" dirty="0" smtClean="0"/>
              <a:t>Marijuana is a dry shredded mixture of leaves, flower, stems, and seeds from common </a:t>
            </a:r>
            <a:r>
              <a:rPr lang="en-US" b="0" i="1" baseline="0" dirty="0" smtClean="0"/>
              <a:t>cannabis sativa </a:t>
            </a:r>
            <a:r>
              <a:rPr lang="en-US" b="0" baseline="0" dirty="0" smtClean="0"/>
              <a:t>and </a:t>
            </a:r>
            <a:r>
              <a:rPr lang="en-US" b="0" i="1" baseline="0" dirty="0" smtClean="0"/>
              <a:t>cannabis </a:t>
            </a:r>
            <a:r>
              <a:rPr lang="en-US" b="0" i="1" baseline="0" dirty="0" err="1" smtClean="0"/>
              <a:t>indica</a:t>
            </a:r>
            <a:r>
              <a:rPr lang="en-US" b="0" baseline="0" dirty="0" smtClean="0"/>
              <a:t>, which are two sub-species of the hemp plant. Hemp plants grow abundantly throughout the world. Marijuana gets its effects from many chemicals—it contains over 400 chemical compounds. Marijuana has many common street names—among the most widely used are “grass,” “weed,” “pot,” “reefer” “Mary Jane” and “ganja.” </a:t>
            </a:r>
            <a:endParaRPr lang="en-US" b="0" dirty="0" smtClean="0"/>
          </a:p>
          <a:p>
            <a:endParaRPr lang="en-US" dirty="0" smtClean="0"/>
          </a:p>
          <a:p>
            <a:r>
              <a:rPr lang="en-US" dirty="0" smtClean="0"/>
              <a:t>Image credit:</a:t>
            </a:r>
            <a:r>
              <a:rPr lang="en-US" baseline="0" dirty="0" smtClean="0"/>
              <a:t> Purchased image, 2012.</a:t>
            </a:r>
            <a:endParaRPr lang="en-US"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pPr/>
              <a:t>23</a:t>
            </a:fld>
            <a:endParaRPr lang="en-US"/>
          </a:p>
        </p:txBody>
      </p:sp>
    </p:spTree>
    <p:extLst>
      <p:ext uri="{BB962C8B-B14F-4D97-AF65-F5344CB8AC3E}">
        <p14:creationId xmlns:p14="http://schemas.microsoft.com/office/powerpoint/2010/main" val="3905229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CBD Web (http://www.cbdweb.org/medical-cannabis-guide/hemp-vs-marijuana-vs-cannabis).</a:t>
            </a:r>
          </a:p>
          <a:p>
            <a:endParaRPr lang="en-US" baseline="0" dirty="0" smtClean="0"/>
          </a:p>
          <a:p>
            <a:r>
              <a:rPr lang="en-US" baseline="0" dirty="0" smtClean="0"/>
              <a:t>Throughout the curriculum, both terms will be used, depending on the term used in the source document. </a:t>
            </a:r>
          </a:p>
          <a:p>
            <a:endParaRPr lang="en-US" baseline="0" dirty="0" smtClean="0"/>
          </a:p>
          <a:p>
            <a:r>
              <a:rPr lang="en-US" sz="1200" b="0" i="0" kern="1200" dirty="0" smtClean="0">
                <a:solidFill>
                  <a:schemeClr val="tx1"/>
                </a:solidFill>
                <a:effectLst/>
                <a:latin typeface="+mn-lt"/>
                <a:ea typeface="+mn-ea"/>
                <a:cs typeface="+mn-cs"/>
              </a:rPr>
              <a:t>The Controlled</a:t>
            </a:r>
            <a:r>
              <a:rPr lang="en-US" sz="1200" b="0" i="0" kern="1200" baseline="0" dirty="0" smtClean="0">
                <a:solidFill>
                  <a:schemeClr val="tx1"/>
                </a:solidFill>
                <a:effectLst/>
                <a:latin typeface="+mn-lt"/>
                <a:ea typeface="+mn-ea"/>
                <a:cs typeface="+mn-cs"/>
              </a:rPr>
              <a:t> Substances Act (CSA) </a:t>
            </a:r>
            <a:r>
              <a:rPr lang="en-US" sz="1200" b="0" i="0" kern="1200" dirty="0" smtClean="0">
                <a:solidFill>
                  <a:schemeClr val="tx1"/>
                </a:solidFill>
                <a:effectLst/>
                <a:latin typeface="+mn-lt"/>
                <a:ea typeface="+mn-ea"/>
                <a:cs typeface="+mn-cs"/>
              </a:rPr>
              <a:t>states: "The term 'marihuana' means all parts of the plant Cannabis sativa L., whether growing or not; the seeds thereof; the resin extracted from any part of such plant; and every compound, manufacture, salt, derivative, mixture, or preparation of such plant, its seeds or resin. Such term does not include the mature stalks of such plant, fiber produced from such stalks, oil or cake made from the seeds of such plant, any other compound, manufacture, salt, derivative, mixture, or preparation of such mature stalks (except the resin extracted therefrom), fiber, oil, or cake, or the sterilized seed of such plant which is incapable of germination." </a:t>
            </a:r>
            <a:r>
              <a:rPr lang="en-US" sz="1200" b="1" i="0" u="none" strike="noStrike" kern="1200" dirty="0" smtClean="0">
                <a:solidFill>
                  <a:schemeClr val="tx1"/>
                </a:solidFill>
                <a:effectLst/>
                <a:latin typeface="+mn-lt"/>
                <a:ea typeface="+mn-ea"/>
                <a:cs typeface="+mn-cs"/>
                <a:hlinkClick r:id="rId3"/>
              </a:rPr>
              <a:t>21 U.S.C. § 802(16)</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dirty="0" smtClean="0"/>
              <a:t>Marijuana is a Schedule I substance under the CSA. Schedule I drugs are classified as having a high potential for abuse, no currently accepted medical use in treatment in the United States, and a lack of accepted safety for use of the drug or other substance under medical supervision. </a:t>
            </a:r>
            <a:r>
              <a:rPr lang="en-US" dirty="0" err="1" smtClean="0"/>
              <a:t>Marinol</a:t>
            </a:r>
            <a:r>
              <a:rPr lang="en-US" dirty="0" smtClean="0"/>
              <a:t>, a synthetic version of THC, the active ingredient found in the marijuana plant, can be prescribed for the control of nausea and vomiting caused by chemotherapeutic agents used in the treatment of cancer and to stimulate appetite in AIDS patients. </a:t>
            </a:r>
            <a:r>
              <a:rPr lang="en-US" dirty="0" err="1" smtClean="0"/>
              <a:t>Marinol</a:t>
            </a:r>
            <a:r>
              <a:rPr lang="en-US" dirty="0" smtClean="0"/>
              <a:t> is a Schedule III substance under the Controlled Substances Act. Schedule III drugs are classified as having less potential for abuse than the drugs or substances in Schedules I and II, and have a currently accepted medical use in treatment in the U.S., and abuse of the drug may lead to moderate or low physical dependence or psychological dependence.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22A7B-B66F-47CD-B0CC-24ECAB4C2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51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S.T.A.T.S. booklet</a:t>
            </a:r>
          </a:p>
          <a:p>
            <a:endParaRPr lang="en-US" dirty="0" smtClean="0"/>
          </a:p>
          <a:p>
            <a:r>
              <a:rPr lang="en-US" dirty="0" smtClean="0"/>
              <a:t>NIDA Drug Facts – Marijuana as</a:t>
            </a:r>
            <a:r>
              <a:rPr lang="en-US" baseline="0" dirty="0" smtClean="0"/>
              <a:t> a Medicine</a:t>
            </a:r>
          </a:p>
          <a:p>
            <a:endParaRPr lang="en-US" baseline="0" dirty="0" smtClean="0"/>
          </a:p>
          <a:p>
            <a:r>
              <a:rPr lang="en-US" baseline="0" dirty="0" smtClean="0"/>
              <a:t>Pistils collect pollen from males but contribute very little to the potency and taste of the flower.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22A7B-B66F-47CD-B0CC-24ECAB4C2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59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S.T.A.T.S. booklet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22A7B-B66F-47CD-B0CC-24ECAB4C2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767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err="1" smtClean="0"/>
              <a:t>Cannabichromen</a:t>
            </a:r>
            <a:r>
              <a:rPr lang="en-US" dirty="0" smtClean="0"/>
              <a:t> </a:t>
            </a:r>
            <a:r>
              <a:rPr lang="en-US" dirty="0"/>
              <a:t>(CBC),</a:t>
            </a:r>
            <a:r>
              <a:rPr lang="en-US" baseline="0" dirty="0"/>
              <a:t> </a:t>
            </a:r>
            <a:r>
              <a:rPr lang="en-US" dirty="0"/>
              <a:t>Δ</a:t>
            </a:r>
            <a:r>
              <a:rPr lang="en-US" baseline="30000" dirty="0"/>
              <a:t>8-</a:t>
            </a:r>
            <a:r>
              <a:rPr lang="en-US" dirty="0"/>
              <a:t>Tetrahydrocannabinol (Δ</a:t>
            </a:r>
            <a:r>
              <a:rPr lang="en-US" baseline="30000" dirty="0"/>
              <a:t>8</a:t>
            </a:r>
            <a:r>
              <a:rPr lang="en-US" dirty="0"/>
              <a:t>-THC),</a:t>
            </a:r>
            <a:r>
              <a:rPr lang="en-US" baseline="0" dirty="0"/>
              <a:t> </a:t>
            </a:r>
            <a:r>
              <a:rPr lang="en-US" dirty="0" err="1"/>
              <a:t>Cannabigerol</a:t>
            </a:r>
            <a:r>
              <a:rPr lang="en-US" dirty="0"/>
              <a:t> (CBG),</a:t>
            </a:r>
            <a:r>
              <a:rPr lang="en-US" baseline="0" dirty="0"/>
              <a:t> </a:t>
            </a:r>
            <a:r>
              <a:rPr lang="en-US" dirty="0" err="1"/>
              <a:t>Tetrahydrocannabivarin</a:t>
            </a:r>
            <a:r>
              <a:rPr lang="en-US" dirty="0"/>
              <a:t> (THCV)</a:t>
            </a:r>
          </a:p>
          <a:p>
            <a:endParaRPr lang="en-US" dirty="0"/>
          </a:p>
          <a:p>
            <a:r>
              <a:rPr lang="en-US" dirty="0" err="1"/>
              <a:t>ElSohly</a:t>
            </a:r>
            <a:r>
              <a:rPr lang="en-US" dirty="0"/>
              <a:t> MA, </a:t>
            </a:r>
            <a:r>
              <a:rPr lang="en-US" dirty="0" err="1"/>
              <a:t>Mehmedic</a:t>
            </a:r>
            <a:r>
              <a:rPr lang="en-US" dirty="0"/>
              <a:t> Z, Foster S, </a:t>
            </a:r>
            <a:r>
              <a:rPr lang="en-US" dirty="0" err="1"/>
              <a:t>Gon</a:t>
            </a:r>
            <a:r>
              <a:rPr lang="en-US" dirty="0"/>
              <a:t> C, Chandra S, Church JC. Changes in Cannabis Potency over the Last Two Decades (1995-2014) - Analysis of Current Data in the United States. </a:t>
            </a:r>
            <a:r>
              <a:rPr lang="en-US" i="1" dirty="0"/>
              <a:t>Biological psychiatry</a:t>
            </a:r>
            <a:r>
              <a:rPr lang="en-US" dirty="0"/>
              <a:t>. 2016;79(7):613-619. doi:10.1016/j.biopsych.2016.01.004.</a:t>
            </a:r>
          </a:p>
          <a:p>
            <a:endParaRPr lang="en-US" dirty="0"/>
          </a:p>
          <a:p>
            <a:r>
              <a:rPr lang="en-US" dirty="0" err="1"/>
              <a:t>Devinsky</a:t>
            </a:r>
            <a:r>
              <a:rPr lang="en-US" dirty="0"/>
              <a:t> O, </a:t>
            </a:r>
            <a:r>
              <a:rPr lang="en-US" dirty="0" err="1"/>
              <a:t>Cilio</a:t>
            </a:r>
            <a:r>
              <a:rPr lang="en-US" dirty="0"/>
              <a:t> MR, Cross H, et al. </a:t>
            </a:r>
            <a:r>
              <a:rPr lang="en-US" dirty="0" err="1"/>
              <a:t>Cannabidiol</a:t>
            </a:r>
            <a:r>
              <a:rPr lang="en-US" dirty="0"/>
              <a:t>: Pharmacology and potential therapeutic role in epilepsy and other neuropsychiatric disorders. </a:t>
            </a:r>
            <a:r>
              <a:rPr lang="en-US" i="1" dirty="0" err="1"/>
              <a:t>Epilepsia</a:t>
            </a:r>
            <a:r>
              <a:rPr lang="en-US" dirty="0"/>
              <a:t>. 2014;55(6):791-802. doi:10.1111/epi.12631</a:t>
            </a:r>
            <a:r>
              <a:rPr lang="en-US" dirty="0" smtClean="0"/>
              <a:t>.</a:t>
            </a:r>
          </a:p>
          <a:p>
            <a:endParaRPr lang="en-US" dirty="0" smtClean="0"/>
          </a:p>
          <a:p>
            <a:r>
              <a:rPr lang="en-US"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National Institute on Drug Abuse. (2018). Marijuana. Retrieved from https://www.drugabuse.gov/publications/drugfacts/marijuana on 2018, May 18.</a:t>
            </a:r>
          </a:p>
          <a:p>
            <a:endParaRPr lang="en-US" dirty="0" smtClean="0"/>
          </a:p>
          <a:p>
            <a:r>
              <a:rPr lang="en-US" dirty="0" smtClean="0"/>
              <a:t>Image Credit: NIDA website,</a:t>
            </a:r>
            <a:r>
              <a:rPr lang="en-US" baseline="0" dirty="0" smtClean="0"/>
              <a:t> 2018.</a:t>
            </a:r>
            <a:endParaRPr lang="en-US" dirty="0"/>
          </a:p>
        </p:txBody>
      </p:sp>
      <p:sp>
        <p:nvSpPr>
          <p:cNvPr id="4" name="Slide Number Placeholder 3"/>
          <p:cNvSpPr>
            <a:spLocks noGrp="1"/>
          </p:cNvSpPr>
          <p:nvPr>
            <p:ph type="sldNum" sz="quarter" idx="10"/>
          </p:nvPr>
        </p:nvSpPr>
        <p:spPr/>
        <p:txBody>
          <a:bodyPr/>
          <a:lstStyle/>
          <a:p>
            <a:fld id="{3C15FD3E-2421-D94F-932E-7376E6252976}" type="slidenum">
              <a:rPr lang="en-US" smtClean="0"/>
              <a:pPr/>
              <a:t>27</a:t>
            </a:fld>
            <a:endParaRPr lang="en-US"/>
          </a:p>
        </p:txBody>
      </p:sp>
    </p:spTree>
    <p:extLst>
      <p:ext uri="{BB962C8B-B14F-4D97-AF65-F5344CB8AC3E}">
        <p14:creationId xmlns:p14="http://schemas.microsoft.com/office/powerpoint/2010/main" val="2249806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THC works</a:t>
            </a:r>
            <a:r>
              <a:rPr lang="en-US" baseline="0" dirty="0" smtClean="0"/>
              <a:t> by acting on specialized cells called </a:t>
            </a:r>
            <a:r>
              <a:rPr lang="en-US" b="1" baseline="0" dirty="0" smtClean="0"/>
              <a:t>neurons</a:t>
            </a:r>
            <a:r>
              <a:rPr lang="en-US" baseline="0" dirty="0" smtClean="0"/>
              <a:t> in the brain (refer to illustration). </a:t>
            </a:r>
            <a:r>
              <a:rPr lang="en-US" dirty="0" smtClean="0"/>
              <a:t>Neurons do not touch each other, and the gap between them—called the </a:t>
            </a:r>
            <a:r>
              <a:rPr lang="en-US" b="1" dirty="0" smtClean="0"/>
              <a:t>synaptic space</a:t>
            </a:r>
            <a:r>
              <a:rPr lang="en-US" dirty="0" smtClean="0"/>
              <a:t>—needs to be bridged for messages to get from one neuron to the next. To get messages across the space, neurons release chemicals, or </a:t>
            </a:r>
            <a:r>
              <a:rPr lang="en-US" b="1" dirty="0" smtClean="0"/>
              <a:t>neurotransmitters</a:t>
            </a:r>
            <a:r>
              <a:rPr lang="en-US" dirty="0" smtClean="0"/>
              <a:t>.</a:t>
            </a:r>
            <a:r>
              <a:rPr lang="en-US" baseline="0" dirty="0" smtClean="0"/>
              <a:t> The receiving </a:t>
            </a:r>
            <a:r>
              <a:rPr lang="en-US" dirty="0" smtClean="0"/>
              <a:t>neuron contains special proteins called </a:t>
            </a:r>
            <a:r>
              <a:rPr lang="en-US" b="1" dirty="0" smtClean="0"/>
              <a:t>receptors</a:t>
            </a:r>
            <a:r>
              <a:rPr lang="en-US" dirty="0" smtClean="0"/>
              <a:t> that neurotransmitters will bind to, similar to the way a key fits into a lock. </a:t>
            </a:r>
            <a:r>
              <a:rPr lang="en-US" baseline="0" dirty="0" smtClean="0"/>
              <a:t> </a:t>
            </a:r>
            <a:r>
              <a:rPr lang="en-US" dirty="0" smtClean="0"/>
              <a:t>After a neurotransmitter has bound to a receptor, proteins called </a:t>
            </a:r>
            <a:r>
              <a:rPr lang="en-US" b="1" dirty="0" smtClean="0"/>
              <a:t>transporters</a:t>
            </a:r>
            <a:r>
              <a:rPr lang="en-US" dirty="0" smtClean="0"/>
              <a:t> or </a:t>
            </a:r>
            <a:r>
              <a:rPr lang="en-US" b="1" dirty="0" smtClean="0"/>
              <a:t>reuptake pumps </a:t>
            </a:r>
            <a:r>
              <a:rPr lang="en-US" dirty="0" smtClean="0"/>
              <a:t>will carry neurotransmitters back to the neurons that released them.</a:t>
            </a:r>
            <a:r>
              <a:rPr lang="en-US" baseline="0" dirty="0" smtClean="0"/>
              <a:t> </a:t>
            </a:r>
            <a:r>
              <a:rPr lang="en-US" dirty="0" smtClean="0"/>
              <a:t>The reason this process is important is that certain neurotransmitters and receptors are associated with specific emotional and functions. Any changes to these steps—the way neurotransmitters are released, the way receptors work, or the way transporters or reuptake pumps work—can have profound effects on sensation, perception, thought, mood, and behavior.</a:t>
            </a:r>
            <a:r>
              <a:rPr lang="en-US" baseline="0" dirty="0" smtClean="0"/>
              <a:t> </a:t>
            </a:r>
            <a:r>
              <a:rPr lang="en-US" dirty="0" smtClean="0"/>
              <a:t>When people</a:t>
            </a:r>
            <a:r>
              <a:rPr lang="en-US" baseline="0" dirty="0" smtClean="0"/>
              <a:t> take drugs</a:t>
            </a:r>
            <a:r>
              <a:rPr lang="en-US" dirty="0" smtClean="0"/>
              <a:t>, these processes are altered, leading to changes in the way they feel and behave. </a:t>
            </a:r>
            <a:r>
              <a:rPr lang="en-US" b="0" dirty="0" smtClean="0"/>
              <a:t>Marijuana gets its effects because it contains over 60 chemicals</a:t>
            </a:r>
            <a:r>
              <a:rPr lang="en-US" b="0" baseline="0" dirty="0" smtClean="0"/>
              <a:t> called </a:t>
            </a:r>
            <a:r>
              <a:rPr lang="en-US" b="1" baseline="0" dirty="0" smtClean="0"/>
              <a:t>cannabinoids</a:t>
            </a:r>
            <a:r>
              <a:rPr lang="en-US" b="0" baseline="0" dirty="0" smtClean="0"/>
              <a:t>. The main active chemical is a cannabinoid called delta-9-tetrahydorocannabinol, often referred to as THC. Cannabinoids trigger cannabinoid receptors, which are particularly dense in parts of the brain that affect pleasure, memory, thinking, concentration, and coordination. The effects of marijuana generally last 1-4 hours.</a:t>
            </a:r>
            <a:endParaRPr lang="en-US" b="1" dirty="0" smtClean="0"/>
          </a:p>
          <a:p>
            <a:endParaRPr lang="en-US" dirty="0" smtClean="0"/>
          </a:p>
          <a:p>
            <a:r>
              <a:rPr lang="en-US" dirty="0" smtClean="0"/>
              <a:t>All</a:t>
            </a:r>
            <a:r>
              <a:rPr lang="en-US" baseline="0" dirty="0" smtClean="0"/>
              <a:t> mammals are born with cannabinoid receptors throughout the body. The protein receptors are activated by many molecules, including those found in the cannabis plant. The human body produces a wide variety of molecules that also act on these proteins and are crucial form normal behavior and function. (</a:t>
            </a:r>
            <a:r>
              <a:rPr lang="en-US" baseline="0" dirty="0" err="1" smtClean="0"/>
              <a:t>Maccarrone</a:t>
            </a:r>
            <a:r>
              <a:rPr lang="en-US" baseline="0" dirty="0" smtClean="0"/>
              <a:t> M, </a:t>
            </a:r>
            <a:r>
              <a:rPr lang="en-US" baseline="0" dirty="0" err="1" smtClean="0"/>
              <a:t>Finazzi</a:t>
            </a:r>
            <a:r>
              <a:rPr lang="en-US" baseline="0" dirty="0" smtClean="0"/>
              <a:t>-Agro, A. The endocannabinoid system, anandamide and the regulation of mammalian cell apoptosis. </a:t>
            </a:r>
            <a:r>
              <a:rPr lang="en-US" i="1" baseline="0" dirty="0" smtClean="0"/>
              <a:t>Cell Death and Different ion</a:t>
            </a:r>
            <a:r>
              <a:rPr lang="en-US" baseline="0" dirty="0" smtClean="0"/>
              <a:t>, 2003; 10:946-955.</a:t>
            </a:r>
            <a:endParaRPr lang="en-US" dirty="0" smtClean="0"/>
          </a:p>
          <a:p>
            <a:endParaRPr lang="en-US" dirty="0" smtClean="0"/>
          </a:p>
          <a:p>
            <a:r>
              <a:rPr lang="en-US" dirty="0" smtClean="0"/>
              <a:t>Slide adapted</a:t>
            </a:r>
            <a:r>
              <a:rPr lang="en-US" baseline="0" dirty="0" smtClean="0"/>
              <a:t> from Dr. Susan Weiss, NIDA (2017 NCS Plenary).</a:t>
            </a:r>
          </a:p>
          <a:p>
            <a:endParaRPr lang="en-US" baseline="0" dirty="0" smtClean="0"/>
          </a:p>
          <a:p>
            <a:r>
              <a:rPr lang="en-US" baseline="0" dirty="0" smtClean="0"/>
              <a:t>Original Source: Canadian Consortium for the Investigation of Cannabinoids, http://www.ccic.net.</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29</a:t>
            </a:fld>
            <a:endParaRPr lang="en-US"/>
          </a:p>
        </p:txBody>
      </p:sp>
    </p:spTree>
    <p:extLst>
      <p:ext uri="{BB962C8B-B14F-4D97-AF65-F5344CB8AC3E}">
        <p14:creationId xmlns:p14="http://schemas.microsoft.com/office/powerpoint/2010/main" val="3183719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E666D-E049-4D33-BD5E-54D9204B7715}" type="slidenum">
              <a:rPr lang="en-US">
                <a:solidFill>
                  <a:prstClr val="black"/>
                </a:solidFill>
              </a:rPr>
              <a:pPr/>
              <a:t>31</a:t>
            </a:fld>
            <a:endParaRPr lang="en-US" dirty="0">
              <a:solidFill>
                <a:prstClr val="black"/>
              </a:solidFill>
            </a:endParaRPr>
          </a:p>
        </p:txBody>
      </p:sp>
      <p:sp>
        <p:nvSpPr>
          <p:cNvPr id="349186" name="Rectangle 2"/>
          <p:cNvSpPr>
            <a:spLocks noGrp="1" noRot="1" noChangeAspect="1" noChangeArrowheads="1" noTextEdit="1"/>
          </p:cNvSpPr>
          <p:nvPr>
            <p:ph type="sldImg"/>
          </p:nvPr>
        </p:nvSpPr>
        <p:spPr>
          <a:xfrm>
            <a:off x="1100138" y="676275"/>
            <a:ext cx="4603750" cy="3452813"/>
          </a:xfrm>
          <a:ln/>
        </p:spPr>
      </p:sp>
      <p:sp>
        <p:nvSpPr>
          <p:cNvPr id="349187" name="Rectangle 3"/>
          <p:cNvSpPr>
            <a:spLocks noGrp="1" noChangeArrowheads="1"/>
          </p:cNvSpPr>
          <p:nvPr>
            <p:ph type="body" idx="1"/>
          </p:nvPr>
        </p:nvSpPr>
        <p:spPr>
          <a:xfrm>
            <a:off x="899182" y="4354955"/>
            <a:ext cx="5011495" cy="4126979"/>
          </a:xfrm>
          <a:noFill/>
          <a:ln/>
        </p:spPr>
        <p:txBody>
          <a:bodyPr/>
          <a:lstStyle/>
          <a:p>
            <a:pPr marL="226417" indent="-226417"/>
            <a:r>
              <a:rPr lang="en-GB" b="1" dirty="0"/>
              <a:t>Instructions</a:t>
            </a:r>
          </a:p>
          <a:p>
            <a:pPr marL="226417" indent="-226417">
              <a:buFontTx/>
              <a:buAutoNum type="arabicPeriod"/>
            </a:pPr>
            <a:r>
              <a:rPr lang="en-GB" dirty="0"/>
              <a:t>Read the acute effects of cannabis to your audience.</a:t>
            </a:r>
          </a:p>
          <a:p>
            <a:pPr marL="226417" indent="-226417">
              <a:buFontTx/>
              <a:buAutoNum type="arabicPeriod"/>
            </a:pPr>
            <a:r>
              <a:rPr lang="en-GB" dirty="0"/>
              <a:t>Explain that the negative short-term effects of marijuana may include problems with memory and learning; distorted perception; difficulty in thinking and problem solving; loss of coordination; and increased heart rate.</a:t>
            </a:r>
          </a:p>
          <a:p>
            <a:pPr marL="226417" indent="-226417">
              <a:buFontTx/>
              <a:buAutoNum type="arabicPeriod"/>
            </a:pPr>
            <a:r>
              <a:rPr lang="en-GB" dirty="0"/>
              <a:t>Ask participants to provide examples of the acute effects of cannabis from their professional experience.</a:t>
            </a:r>
          </a:p>
          <a:p>
            <a:pPr marL="226417" indent="-226417"/>
            <a:endParaRPr lang="en-GB" dirty="0"/>
          </a:p>
          <a:p>
            <a:pPr marL="226417" indent="-226417"/>
            <a:r>
              <a:rPr lang="en-GB" dirty="0"/>
              <a:t>(Source: Adapted from NIDA InfoFacts.)</a:t>
            </a:r>
          </a:p>
          <a:p>
            <a:pPr marL="226417" indent="-226417"/>
            <a:endParaRPr lang="en-GB" dirty="0"/>
          </a:p>
        </p:txBody>
      </p:sp>
    </p:spTree>
    <p:extLst>
      <p:ext uri="{BB962C8B-B14F-4D97-AF65-F5344CB8AC3E}">
        <p14:creationId xmlns:p14="http://schemas.microsoft.com/office/powerpoint/2010/main" val="399379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20C07C-BA84-4DF5-9C25-BC2A66904510}" type="slidenum">
              <a:rPr lang="en-US">
                <a:solidFill>
                  <a:prstClr val="black"/>
                </a:solidFill>
              </a:rPr>
              <a:pPr/>
              <a:t>32</a:t>
            </a:fld>
            <a:endParaRPr lang="en-US" dirty="0">
              <a:solidFill>
                <a:prstClr val="black"/>
              </a:solidFill>
            </a:endParaRPr>
          </a:p>
        </p:txBody>
      </p:sp>
      <p:sp>
        <p:nvSpPr>
          <p:cNvPr id="351234" name="Rectangle 2"/>
          <p:cNvSpPr>
            <a:spLocks noGrp="1" noRot="1" noChangeAspect="1" noChangeArrowheads="1" noTextEdit="1"/>
          </p:cNvSpPr>
          <p:nvPr>
            <p:ph type="sldImg"/>
          </p:nvPr>
        </p:nvSpPr>
        <p:spPr>
          <a:xfrm>
            <a:off x="1100138" y="676275"/>
            <a:ext cx="4603750" cy="3452813"/>
          </a:xfrm>
          <a:ln/>
        </p:spPr>
      </p:sp>
      <p:sp>
        <p:nvSpPr>
          <p:cNvPr id="351235" name="Rectangle 3"/>
          <p:cNvSpPr>
            <a:spLocks noGrp="1" noChangeArrowheads="1"/>
          </p:cNvSpPr>
          <p:nvPr>
            <p:ph type="body" idx="1"/>
          </p:nvPr>
        </p:nvSpPr>
        <p:spPr>
          <a:xfrm>
            <a:off x="899182" y="4354955"/>
            <a:ext cx="5011495" cy="4126979"/>
          </a:xfrm>
          <a:noFill/>
          <a:ln/>
        </p:spPr>
        <p:txBody>
          <a:bodyPr/>
          <a:lstStyle/>
          <a:p>
            <a:pPr marL="226417" indent="-226417"/>
            <a:r>
              <a:rPr lang="en-US" b="1" dirty="0"/>
              <a:t>Instructions</a:t>
            </a:r>
          </a:p>
          <a:p>
            <a:pPr marL="226417" indent="-226417">
              <a:buFontTx/>
              <a:buAutoNum type="arabicPeriod"/>
            </a:pPr>
            <a:r>
              <a:rPr lang="en-US" dirty="0"/>
              <a:t>Explain to participants</a:t>
            </a:r>
            <a:r>
              <a:rPr lang="en-US" b="1" dirty="0"/>
              <a:t> </a:t>
            </a:r>
            <a:r>
              <a:rPr lang="en-US" dirty="0"/>
              <a:t>that many people have believed that marijuana is not physically addictive.  However, there appears to be a characteristic withdrawal profile indicating that physical dependence does actually occur.</a:t>
            </a:r>
          </a:p>
          <a:p>
            <a:pPr marL="226417" indent="-226417">
              <a:buFontTx/>
              <a:buAutoNum type="arabicPeriod"/>
            </a:pPr>
            <a:r>
              <a:rPr lang="en-US" dirty="0"/>
              <a:t>Read the symptoms of cannabis withdrawal to your audience.</a:t>
            </a:r>
          </a:p>
          <a:p>
            <a:pPr marL="226417" indent="-226417"/>
            <a:endParaRPr lang="en-US" dirty="0"/>
          </a:p>
          <a:p>
            <a:pPr marL="226417" indent="-226417"/>
            <a:r>
              <a:rPr lang="en-US" dirty="0"/>
              <a:t>(Source: NIDA InfoFacts.) </a:t>
            </a:r>
          </a:p>
          <a:p>
            <a:pPr marL="226417" indent="-226417"/>
            <a:endParaRPr lang="en-US" b="1" u="sng" dirty="0"/>
          </a:p>
          <a:p>
            <a:pPr marL="226417" indent="-226417"/>
            <a:endParaRPr lang="en-US" dirty="0"/>
          </a:p>
        </p:txBody>
      </p:sp>
    </p:spTree>
    <p:extLst>
      <p:ext uri="{BB962C8B-B14F-4D97-AF65-F5344CB8AC3E}">
        <p14:creationId xmlns:p14="http://schemas.microsoft.com/office/powerpoint/2010/main" val="3896249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r>
              <a:rPr lang="en-US" b="1" dirty="0" smtClean="0"/>
              <a:t>INSTRUCTIONS</a:t>
            </a:r>
          </a:p>
          <a:p>
            <a:r>
              <a:rPr lang="en-US" b="1" i="1" dirty="0" smtClean="0"/>
              <a:t>The</a:t>
            </a:r>
            <a:r>
              <a:rPr lang="en-US" b="1" i="1" baseline="0" dirty="0" smtClean="0"/>
              <a:t> purpose of this slide and the two slides that follow is to highlight that marijuana use can have serious negative effects. Introduce these slides by saying that people often say that marijuana is “harmless.” The information presented on these slides highlights that it is not at all a “harmless” drug.</a:t>
            </a:r>
            <a:endParaRPr lang="en-US" b="1" i="1" dirty="0" smtClean="0"/>
          </a:p>
          <a:p>
            <a:endParaRPr lang="en-US" dirty="0" smtClean="0"/>
          </a:p>
          <a:p>
            <a:r>
              <a:rPr lang="en-US" b="1" dirty="0" smtClean="0"/>
              <a:t>KEY POINTS</a:t>
            </a:r>
          </a:p>
          <a:p>
            <a:r>
              <a:rPr lang="en-US" b="0" baseline="0" dirty="0" smtClean="0"/>
              <a:t>Marijuana use can have very negative effects on behavior and mental health. Since marijuana is a psychoactive drug, it causes significant </a:t>
            </a:r>
            <a:r>
              <a:rPr lang="en-US" b="1" baseline="0" dirty="0" smtClean="0"/>
              <a:t>impairment</a:t>
            </a:r>
            <a:r>
              <a:rPr lang="en-US" b="0" baseline="0" dirty="0" smtClean="0"/>
              <a:t>,</a:t>
            </a:r>
            <a:r>
              <a:rPr lang="en-US" b="1" baseline="0" dirty="0" smtClean="0"/>
              <a:t> </a:t>
            </a:r>
            <a:r>
              <a:rPr lang="en-US" b="0" baseline="0" dirty="0" smtClean="0"/>
              <a:t>just like alcohol and other drugs. This means that when experiencing a marijuana “high” people are impaired, both physically and mentally. It is unsafe to drive, operate heavy machinery, or do other things that require concentration and physical coordination when under the influence of marijuana. Long-term marijuana use has a negative impact on learning and memory. Long-term marijuana use also causes </a:t>
            </a:r>
            <a:r>
              <a:rPr lang="en-US" b="1" baseline="0" dirty="0" err="1" smtClean="0"/>
              <a:t>amotivational</a:t>
            </a:r>
            <a:r>
              <a:rPr lang="en-US" b="1" baseline="0" dirty="0" smtClean="0"/>
              <a:t> syndrome</a:t>
            </a:r>
            <a:r>
              <a:rPr lang="en-US" b="0" baseline="0" dirty="0" smtClean="0"/>
              <a:t>, as it makes regular users less motivated to do things. Marijuana use is also associated with mental health problems and mental illness, particularly mood disorders. It is unclear if marijuana is what causes these problems, or if people who have mood disorders are more likely to use marijuana to self-medicate. Research also shows that heavy marijuana use is associated with serious mental illness, particularly among people who are at risk for serious mental illness because of family history. </a:t>
            </a:r>
          </a:p>
          <a:p>
            <a:endParaRPr lang="en-US" dirty="0" smtClean="0"/>
          </a:p>
          <a:p>
            <a:r>
              <a:rPr lang="en-US" b="1" dirty="0" smtClean="0"/>
              <a:t>Additional</a:t>
            </a:r>
            <a:r>
              <a:rPr lang="en-US" b="1" baseline="0" dirty="0" smtClean="0"/>
              <a:t> Information for the Trainer(s)</a:t>
            </a:r>
            <a:endParaRPr lang="en-US" b="1" dirty="0" smtClean="0"/>
          </a:p>
          <a:p>
            <a:r>
              <a:rPr lang="en-US" b="0" dirty="0" smtClean="0"/>
              <a:t>Serious mental</a:t>
            </a:r>
            <a:r>
              <a:rPr lang="en-US" b="0" baseline="0" dirty="0" smtClean="0"/>
              <a:t> illness differs from “mental illness” in general in that it lasts longer and is more disabling, often preventing people from working or functioning in their day to day lives. Among individuals who meet diagnostic criteria for marijuana abuse, 36% have had a mood disorder in their life, and 25% have had an anxiety disorder in their life. Among individuals who meet diagnostic criteria for marijuana dependence, 60.5% have had a mood disorder in their life, and 48.5% have had an anxiety disorder in their lifetime. Overall, </a:t>
            </a:r>
            <a:r>
              <a:rPr lang="en-US" baseline="0" dirty="0" smtClean="0"/>
              <a:t>marijuana dependence increases the odds of a co-occurring mood disorder by 6.5 times, and of an anxiety disorder by 4.6 times.  Further, there is a significant gender difference with regard to major depression, with marijuana dependence increasing the odds for men by 4.6 times and 7.2 times for women.</a:t>
            </a:r>
          </a:p>
          <a:p>
            <a:pPr defTabSz="897221">
              <a:defRPr/>
            </a:pPr>
            <a:endParaRPr lang="en-US" baseline="0" dirty="0" smtClean="0"/>
          </a:p>
          <a:p>
            <a:pPr defTabSz="897221">
              <a:defRPr/>
            </a:pPr>
            <a:r>
              <a:rPr lang="en-US" b="1" baseline="0" dirty="0" smtClean="0"/>
              <a:t>REFERENCE:</a:t>
            </a:r>
          </a:p>
          <a:p>
            <a:pPr defTabSz="897221">
              <a:defRPr/>
            </a:pPr>
            <a:r>
              <a:rPr lang="en-US" baseline="0" dirty="0" smtClean="0"/>
              <a:t>Conway, K.P., Compton, W., Stinson, F.S., &amp; Grant, B.F.  (2006). Lifetime comorbidity of DSM-IV mood and anxiety disorders and specific drug use disorders:  Results from the National Epidemiological survey on Alcohol and Related Conditions.  </a:t>
            </a:r>
            <a:r>
              <a:rPr lang="en-US" i="1" baseline="0" dirty="0" smtClean="0"/>
              <a:t>Journal of Clinical Psychiatry</a:t>
            </a:r>
            <a:r>
              <a:rPr lang="en-US" baseline="0" dirty="0" smtClean="0"/>
              <a:t>, </a:t>
            </a:r>
            <a:r>
              <a:rPr lang="en-US" i="1" baseline="0" dirty="0" smtClean="0"/>
              <a:t>67</a:t>
            </a:r>
            <a:r>
              <a:rPr lang="en-US" baseline="0" dirty="0" smtClean="0"/>
              <a:t>, 247-257.</a:t>
            </a:r>
          </a:p>
          <a:p>
            <a:pPr defTabSz="897221">
              <a:defRPr/>
            </a:pPr>
            <a:endParaRPr lang="en-US" baseline="0" dirty="0" smtClean="0"/>
          </a:p>
          <a:p>
            <a:endParaRPr lang="en-US" b="0"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896325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9B9DE-FBAF-485E-B27D-156C47B247E0}" type="slidenum">
              <a:rPr lang="en-US">
                <a:solidFill>
                  <a:prstClr val="black"/>
                </a:solidFill>
              </a:rPr>
              <a:pPr/>
              <a:t>34</a:t>
            </a:fld>
            <a:endParaRPr lang="en-US" dirty="0">
              <a:solidFill>
                <a:prstClr val="black"/>
              </a:solidFill>
            </a:endParaRPr>
          </a:p>
        </p:txBody>
      </p:sp>
      <p:sp>
        <p:nvSpPr>
          <p:cNvPr id="384002" name="Rectangle 2"/>
          <p:cNvSpPr>
            <a:spLocks noGrp="1" noRot="1" noChangeAspect="1" noChangeArrowheads="1" noTextEdit="1"/>
          </p:cNvSpPr>
          <p:nvPr>
            <p:ph type="sldImg"/>
          </p:nvPr>
        </p:nvSpPr>
        <p:spPr>
          <a:xfrm>
            <a:off x="1143000" y="685800"/>
            <a:ext cx="4572000" cy="3429000"/>
          </a:xfrm>
          <a:ln/>
        </p:spPr>
      </p:sp>
      <p:sp>
        <p:nvSpPr>
          <p:cNvPr id="384003" name="Rectangle 3"/>
          <p:cNvSpPr>
            <a:spLocks noGrp="1" noChangeArrowheads="1"/>
          </p:cNvSpPr>
          <p:nvPr>
            <p:ph type="body" idx="1"/>
          </p:nvPr>
        </p:nvSpPr>
        <p:spPr>
          <a:xfrm>
            <a:off x="914711" y="4344026"/>
            <a:ext cx="5028579" cy="4114489"/>
          </a:xfrm>
        </p:spPr>
        <p:txBody>
          <a:bodyPr/>
          <a:lstStyle/>
          <a:p>
            <a:r>
              <a:rPr lang="en-GB" b="1" dirty="0"/>
              <a:t>Instructions</a:t>
            </a:r>
          </a:p>
          <a:p>
            <a:pPr>
              <a:buFontTx/>
              <a:buAutoNum type="arabicPeriod"/>
            </a:pPr>
            <a:r>
              <a:rPr lang="en-GB" dirty="0"/>
              <a:t>  Read the long-term effects of cannabis use to your audience.</a:t>
            </a:r>
          </a:p>
          <a:p>
            <a:pPr>
              <a:buFontTx/>
              <a:buAutoNum type="arabicPeriod"/>
            </a:pPr>
            <a:r>
              <a:rPr lang="en-GB" dirty="0"/>
              <a:t>  Point to the areas of the body that are affected by the use of this drug.</a:t>
            </a:r>
          </a:p>
          <a:p>
            <a:endParaRPr lang="en-GB" dirty="0"/>
          </a:p>
          <a:p>
            <a:r>
              <a:rPr lang="en-GB" b="1" dirty="0"/>
              <a:t>Additional Information for the Trainer</a:t>
            </a:r>
          </a:p>
          <a:p>
            <a:r>
              <a:rPr lang="en-GB" dirty="0"/>
              <a:t>Research findings on long-term marijuana abuse indicate some changes in the brain similar to those seen after long-term abuse of other major drugs. For example, cannabinoid (THC or synthetic forms of THC) withdrawal in chronically exposed animals leads to an increase in the activation of the stress-response system and changes in the activity of nerve cells containing dopamine. Dopamine neurons are involved in the regulation of motivation and reward, and are directly or indirectly affected by all drugs of abuse.</a:t>
            </a:r>
          </a:p>
          <a:p>
            <a:endParaRPr lang="en-GB" dirty="0"/>
          </a:p>
          <a:p>
            <a:r>
              <a:rPr lang="en-GB" dirty="0"/>
              <a:t>(Source: NIDA InfoFacts.)</a:t>
            </a:r>
          </a:p>
          <a:p>
            <a:endParaRPr lang="en-GB" dirty="0"/>
          </a:p>
          <a:p>
            <a:endParaRPr lang="en-GB" dirty="0"/>
          </a:p>
          <a:p>
            <a:endParaRPr lang="en-GB" dirty="0"/>
          </a:p>
        </p:txBody>
      </p:sp>
    </p:spTree>
    <p:extLst>
      <p:ext uri="{BB962C8B-B14F-4D97-AF65-F5344CB8AC3E}">
        <p14:creationId xmlns:p14="http://schemas.microsoft.com/office/powerpoint/2010/main" val="271510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3</a:t>
            </a:fld>
            <a:endParaRPr lang="en-US"/>
          </a:p>
        </p:txBody>
      </p:sp>
    </p:spTree>
    <p:extLst>
      <p:ext uri="{BB962C8B-B14F-4D97-AF65-F5344CB8AC3E}">
        <p14:creationId xmlns:p14="http://schemas.microsoft.com/office/powerpoint/2010/main" val="2426419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36</a:t>
            </a:fld>
            <a:endParaRPr lang="en-US"/>
          </a:p>
        </p:txBody>
      </p:sp>
    </p:spTree>
    <p:extLst>
      <p:ext uri="{BB962C8B-B14F-4D97-AF65-F5344CB8AC3E}">
        <p14:creationId xmlns:p14="http://schemas.microsoft.com/office/powerpoint/2010/main" val="2852442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Read</a:t>
            </a:r>
            <a:r>
              <a:rPr lang="en-US" b="1" baseline="0" dirty="0" smtClean="0"/>
              <a:t> Gilman article for more notes</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http://www.psychiatrictimes.com/special-reports/cannabis-use-young-adults-challenges-during-transition-adulthood</a:t>
            </a:r>
            <a:r>
              <a:rPr lang="en-US" sz="1200" kern="1200" dirty="0" smtClean="0">
                <a:solidFill>
                  <a:schemeClr val="tx1"/>
                </a:solidFill>
                <a:effectLst/>
                <a:latin typeface="+mn-lt"/>
                <a:ea typeface="+mn-ea"/>
                <a:cs typeface="+mn-cs"/>
              </a:rPr>
              <a:t> </a:t>
            </a:r>
          </a:p>
          <a:p>
            <a:endParaRPr lang="en-US" b="1" dirty="0"/>
          </a:p>
          <a:p>
            <a:r>
              <a:rPr lang="en-US" b="0" baseline="0" dirty="0"/>
              <a:t>Although marijuana can be addictive, a smaller proportion of people who try marijuana ever become dependent on it when compared to other substances listed on the table. </a:t>
            </a:r>
            <a:r>
              <a:rPr lang="en-US" b="0" dirty="0"/>
              <a:t>A major reason that such a low</a:t>
            </a:r>
            <a:r>
              <a:rPr lang="en-US" b="0" baseline="0" dirty="0"/>
              <a:t> percentage of people who try marijuana ever become addicted is that such a large number of people try the drug but are not heavy users. This statistic should not be read to indicate that marijuana is not addictive; just that many people who try the drug never become heavy users. </a:t>
            </a:r>
            <a:r>
              <a:rPr lang="en-US" dirty="0" smtClean="0"/>
              <a:t>Risk of </a:t>
            </a:r>
            <a:r>
              <a:rPr lang="en-US" dirty="0"/>
              <a:t>addiction: this number increases among those who start young (to about 17 percent, or 1 in 6) and among daily users (to 25–50 percent</a:t>
            </a:r>
            <a:r>
              <a:rPr lang="en-US" dirty="0" smtClean="0"/>
              <a:t>).</a:t>
            </a:r>
          </a:p>
          <a:p>
            <a:endParaRPr lang="en-US" b="0" dirty="0" smtClean="0"/>
          </a:p>
          <a:p>
            <a:r>
              <a:rPr lang="en-US" b="0" dirty="0" smtClean="0"/>
              <a:t>Nicotine 32%</a:t>
            </a:r>
          </a:p>
          <a:p>
            <a:r>
              <a:rPr lang="en-US" b="0" dirty="0" smtClean="0"/>
              <a:t>Heroin</a:t>
            </a:r>
            <a:r>
              <a:rPr lang="en-US" b="0" baseline="0" dirty="0" smtClean="0"/>
              <a:t> 23%</a:t>
            </a:r>
          </a:p>
          <a:p>
            <a:r>
              <a:rPr lang="en-US" b="0" baseline="0" dirty="0" smtClean="0"/>
              <a:t>Cocaine 17%</a:t>
            </a:r>
          </a:p>
          <a:p>
            <a:r>
              <a:rPr lang="en-US" b="0" baseline="0" dirty="0" smtClean="0"/>
              <a:t>Alcohol 15%</a:t>
            </a:r>
          </a:p>
          <a:p>
            <a:r>
              <a:rPr lang="en-US" b="0" baseline="0" dirty="0" err="1" smtClean="0"/>
              <a:t>Cananbis</a:t>
            </a:r>
            <a:r>
              <a:rPr lang="en-US" b="0" baseline="0" dirty="0" smtClean="0"/>
              <a:t> 9%</a:t>
            </a:r>
          </a:p>
          <a:p>
            <a:endParaRPr lang="en-US" b="0" baseline="0" dirty="0" smtClean="0"/>
          </a:p>
          <a:p>
            <a:r>
              <a:rPr lang="en-US" b="0" baseline="0" dirty="0" smtClean="0"/>
              <a:t>REFERENCE</a:t>
            </a:r>
          </a:p>
          <a:p>
            <a:r>
              <a:rPr lang="en-US" b="0" baseline="0" dirty="0" smtClean="0"/>
              <a:t>Gilman, J. (2015). Cannabis use in young adults: Challenges during the transition to adulthood. </a:t>
            </a:r>
            <a:r>
              <a:rPr lang="en-US" b="0" i="1" baseline="0" dirty="0" smtClean="0"/>
              <a:t>Psychiatric Times, 32</a:t>
            </a:r>
            <a:r>
              <a:rPr lang="en-US" b="0" i="0" baseline="0" dirty="0" smtClean="0"/>
              <a:t>(12), xx-xx.</a:t>
            </a:r>
            <a:endParaRPr lang="en-US" b="0"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37</a:t>
            </a:fld>
            <a:endParaRPr lang="en-US"/>
          </a:p>
        </p:txBody>
      </p:sp>
    </p:spTree>
    <p:extLst>
      <p:ext uri="{BB962C8B-B14F-4D97-AF65-F5344CB8AC3E}">
        <p14:creationId xmlns:p14="http://schemas.microsoft.com/office/powerpoint/2010/main" val="402013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Fotolia image to purchase: </a:t>
            </a:r>
            <a:r>
              <a:rPr lang="en-US" sz="1200" b="0" i="0" kern="1200" dirty="0" smtClean="0">
                <a:solidFill>
                  <a:schemeClr val="tx1"/>
                </a:solidFill>
                <a:effectLst/>
                <a:latin typeface="+mn-lt"/>
                <a:ea typeface="+mn-ea"/>
                <a:cs typeface="+mn-cs"/>
              </a:rPr>
              <a:t>File: #76578537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22A7B-B66F-47CD-B0CC-24ECAB4C2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471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NIDA Tips</a:t>
            </a:r>
            <a:r>
              <a:rPr lang="en-US" baseline="0" dirty="0" smtClean="0"/>
              <a:t> for Teens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22A7B-B66F-47CD-B0CC-24ECAB4C2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150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0" dirty="0" smtClean="0"/>
              <a:t>The purpose</a:t>
            </a:r>
            <a:r>
              <a:rPr lang="en-US" b="0" baseline="0" dirty="0" smtClean="0"/>
              <a:t> of this slide is to review the three main ways that marijuana can be consumed. The most common way that marijuana is used is by being </a:t>
            </a:r>
            <a:r>
              <a:rPr lang="en-US" b="1" baseline="0" dirty="0" smtClean="0"/>
              <a:t>smoked</a:t>
            </a:r>
            <a:r>
              <a:rPr lang="en-US" b="0" baseline="0" dirty="0" smtClean="0"/>
              <a:t>, either in a pipe, a bowl, or rolled into a cigarette (also known as a “joint”). When smoked, marijuana has rapid effects. The process of burning marijuana, however, releases toxins from the plant, and these can cause serious pulmonary problems. An alternative way to use marijuana is with a </a:t>
            </a:r>
            <a:r>
              <a:rPr lang="en-US" b="1" baseline="0" dirty="0" smtClean="0"/>
              <a:t>vaporizer, </a:t>
            </a:r>
            <a:r>
              <a:rPr lang="en-US" b="0" baseline="0" dirty="0" smtClean="0"/>
              <a:t>which is a machine that converts the active compounds from marijuana into inhalable form, but without burning them. This allows users to have rapid effects like when they smoke, but without inhaling the toxins that are produced in the process of burning marijuana. A third method to consume marijuana is by eating or drinking it. In this form, marijuana is an ingredient in baked goods, candies, or sodas. When consumed orally within food or drink, marijuana takes time to reach the brain, since it first goes through the digestive system. When eaten, it does not release the toxins that cause pulmonary problems that are produced when marijuana is smoked. </a:t>
            </a:r>
          </a:p>
          <a:p>
            <a:endParaRPr lang="en-US" b="0" baseline="0" dirty="0" smtClean="0"/>
          </a:p>
          <a:p>
            <a:r>
              <a:rPr lang="en-US" b="0" baseline="0" dirty="0" smtClean="0"/>
              <a:t>Smoking – 50% THC</a:t>
            </a:r>
          </a:p>
          <a:p>
            <a:r>
              <a:rPr lang="en-US" b="0" baseline="0" dirty="0" smtClean="0"/>
              <a:t>Edibles – 10 mg of THC in 1 dose</a:t>
            </a:r>
          </a:p>
          <a:p>
            <a:r>
              <a:rPr lang="en-US" b="0" baseline="0" dirty="0" smtClean="0"/>
              <a:t>Vaporizers – 70% THC, dependent on device</a:t>
            </a:r>
          </a:p>
          <a:p>
            <a:r>
              <a:rPr lang="en-US" b="0" baseline="0" dirty="0" smtClean="0"/>
              <a:t>Dabbing – up to 40-60% THC (losses due to burn method)</a:t>
            </a:r>
          </a:p>
          <a:p>
            <a:r>
              <a:rPr lang="en-US" b="0" baseline="0" dirty="0" smtClean="0"/>
              <a:t>SOURCE: Win Turner, NCS 2017.</a:t>
            </a:r>
            <a:endParaRPr lang="en-US" b="1" dirty="0" smtClean="0"/>
          </a:p>
          <a:p>
            <a:endParaRPr lang="en-US" b="0" baseline="0" dirty="0" smtClean="0"/>
          </a:p>
          <a:p>
            <a:r>
              <a:rPr lang="en-US" b="0" baseline="0" dirty="0" smtClean="0"/>
              <a:t>REFERENCE:</a:t>
            </a:r>
          </a:p>
          <a:p>
            <a:r>
              <a:rPr lang="en-US" sz="1200" b="0" i="0" u="none" strike="noStrike" kern="1200" baseline="0" dirty="0" smtClean="0">
                <a:solidFill>
                  <a:schemeClr val="tx1"/>
                </a:solidFill>
                <a:latin typeface="+mn-lt"/>
                <a:ea typeface="+mn-ea"/>
                <a:cs typeface="+mn-cs"/>
              </a:rPr>
              <a:t>University of Utah, Genetic Science Learning Center. (2018). </a:t>
            </a:r>
            <a:r>
              <a:rPr lang="en-US" sz="1200" b="0" i="1" u="none" strike="noStrike" kern="1200" baseline="0" dirty="0" smtClean="0">
                <a:solidFill>
                  <a:schemeClr val="tx1"/>
                </a:solidFill>
                <a:latin typeface="+mn-lt"/>
                <a:ea typeface="+mn-ea"/>
                <a:cs typeface="+mn-cs"/>
              </a:rPr>
              <a:t>Cannabis in the Clinic? The Medical Marijuana Debate</a:t>
            </a:r>
            <a:r>
              <a:rPr lang="en-US" sz="1200" b="0" i="0" u="none" strike="noStrike" kern="1200" baseline="0" dirty="0" smtClean="0">
                <a:solidFill>
                  <a:schemeClr val="tx1"/>
                </a:solidFill>
                <a:latin typeface="+mn-lt"/>
                <a:ea typeface="+mn-ea"/>
                <a:cs typeface="+mn-cs"/>
              </a:rPr>
              <a:t>. Retrieved from http://learn.genetics.utah.edu/content/addiction/cannabis/ on 2018, May 18.</a:t>
            </a:r>
            <a:endParaRPr lang="en-US" b="0" baseline="0"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NIDA Tips</a:t>
            </a:r>
            <a:r>
              <a:rPr lang="en-US" baseline="0" dirty="0" smtClean="0"/>
              <a:t> for Teens, Revised 2014.</a:t>
            </a:r>
          </a:p>
          <a:p>
            <a:endParaRPr lang="en-US" baseline="0" dirty="0" smtClean="0"/>
          </a:p>
          <a:p>
            <a:r>
              <a:rPr lang="en-US" dirty="0" smtClean="0"/>
              <a:t>https://store.samhsa.gov/shin/content//PHD641/PHD641.pdf</a:t>
            </a:r>
          </a:p>
          <a:p>
            <a:endParaRPr lang="en-US" dirty="0" smtClean="0"/>
          </a:p>
          <a:p>
            <a:r>
              <a:rPr lang="en-US" dirty="0" smtClean="0"/>
              <a:t>Fotolia image to purchase (joint): </a:t>
            </a:r>
            <a:r>
              <a:rPr lang="en-US" sz="1200" b="0" i="0" kern="1200" dirty="0" smtClean="0">
                <a:solidFill>
                  <a:schemeClr val="tx1"/>
                </a:solidFill>
                <a:effectLst/>
                <a:latin typeface="+mn-lt"/>
                <a:ea typeface="+mn-ea"/>
                <a:cs typeface="+mn-cs"/>
              </a:rPr>
              <a:t>File: #150310400;</a:t>
            </a:r>
            <a:r>
              <a:rPr lang="en-US" sz="1200" b="0" i="0" kern="1200" baseline="0" dirty="0" smtClean="0">
                <a:solidFill>
                  <a:schemeClr val="tx1"/>
                </a:solidFill>
                <a:effectLst/>
                <a:latin typeface="+mn-lt"/>
                <a:ea typeface="+mn-ea"/>
                <a:cs typeface="+mn-cs"/>
              </a:rPr>
              <a:t> Fotolia purchased image, 2016 (cigarettes).</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22A7B-B66F-47CD-B0CC-24ECAB4C2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400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Need</a:t>
            </a:r>
            <a:r>
              <a:rPr lang="en-US" b="1" baseline="0" dirty="0" smtClean="0"/>
              <a:t> notes</a:t>
            </a:r>
            <a:endParaRPr lang="en-US" b="1" dirty="0" smtClean="0"/>
          </a:p>
          <a:p>
            <a:endParaRPr lang="en-US" dirty="0" smtClean="0"/>
          </a:p>
          <a:p>
            <a:r>
              <a:rPr lang="en-US" dirty="0" smtClean="0"/>
              <a:t>REFERENCE:</a:t>
            </a:r>
          </a:p>
          <a:p>
            <a:r>
              <a:rPr lang="en-US" dirty="0" smtClean="0"/>
              <a:t>Thomas,</a:t>
            </a:r>
            <a:r>
              <a:rPr lang="en-US" baseline="0" dirty="0" smtClean="0"/>
              <a:t> G., </a:t>
            </a:r>
            <a:r>
              <a:rPr lang="en-US" baseline="0" dirty="0" err="1" smtClean="0"/>
              <a:t>Kloner</a:t>
            </a:r>
            <a:r>
              <a:rPr lang="en-US" baseline="0" dirty="0" smtClean="0"/>
              <a:t>, R.A., &amp; </a:t>
            </a:r>
            <a:r>
              <a:rPr lang="en-US" baseline="0" dirty="0" err="1" smtClean="0"/>
              <a:t>Rezkalla</a:t>
            </a:r>
            <a:r>
              <a:rPr lang="en-US" baseline="0" dirty="0" smtClean="0"/>
              <a:t>, S. (2014). Adverse cardiovascular, cerebrovascular, and peripheral vascular effects of marijuana inhalation: What cardiologists need to know. </a:t>
            </a:r>
            <a:r>
              <a:rPr lang="en-US" i="1" baseline="0" dirty="0" smtClean="0"/>
              <a:t>American Journal of Cardiology, 113</a:t>
            </a:r>
            <a:r>
              <a:rPr lang="en-US" i="0" baseline="0" dirty="0" smtClean="0"/>
              <a:t>, 187-190.</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42</a:t>
            </a:fld>
            <a:endParaRPr lang="en-US"/>
          </a:p>
        </p:txBody>
      </p:sp>
    </p:spTree>
    <p:extLst>
      <p:ext uri="{BB962C8B-B14F-4D97-AF65-F5344CB8AC3E}">
        <p14:creationId xmlns:p14="http://schemas.microsoft.com/office/powerpoint/2010/main" val="959906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smtClean="0"/>
              <a:t>This slide highlights the notion that growers have developed methods</a:t>
            </a:r>
            <a:r>
              <a:rPr lang="en-US" b="0" baseline="0" dirty="0" smtClean="0"/>
              <a:t> to make marijuana much more potent than it was twenty or thirty years ago. In a recent article by </a:t>
            </a:r>
            <a:r>
              <a:rPr lang="en-US" b="0" baseline="0" dirty="0" err="1" smtClean="0"/>
              <a:t>ElSohly</a:t>
            </a:r>
            <a:r>
              <a:rPr lang="en-US" b="0" baseline="0" dirty="0" smtClean="0"/>
              <a:t> and colleagues, they present data on the concentration of cannabinoids in illicit cannabis samples seized by the Drug Enforcement Administration. From 1995 to 2014, the amount of THC in seized samples increased from 4% to 12%, a 200% increase.</a:t>
            </a:r>
          </a:p>
          <a:p>
            <a:pPr marL="0" indent="0">
              <a:buNone/>
            </a:pPr>
            <a:endParaRPr lang="en-US" b="0" baseline="0" dirty="0" smtClean="0"/>
          </a:p>
          <a:p>
            <a:pPr marL="0" indent="0">
              <a:buNone/>
            </a:pPr>
            <a:r>
              <a:rPr lang="en-US" b="0" baseline="0" dirty="0" smtClean="0"/>
              <a:t>Because the potency of marijuana has been increasing, it is increasingly likely that its use may have more severe negative consequences or side effects. This also highlights that common perceptions that marijuana is “harmless” are based on ideas from 30-40 years ago, when the drug was not nearly as potent as it is today. Since the drug has become much more powerful, it is more important to be aware of marijuana’s potential dangers today than in the past.</a:t>
            </a:r>
          </a:p>
          <a:p>
            <a:pPr marL="0" indent="0">
              <a:buNone/>
            </a:pPr>
            <a:endParaRPr lang="en-US" b="0" baseline="0" dirty="0" smtClean="0"/>
          </a:p>
          <a:p>
            <a:pPr marL="0" indent="0">
              <a:buNone/>
            </a:pPr>
            <a:r>
              <a:rPr lang="en-US" b="0" baseline="0" dirty="0" smtClean="0"/>
              <a:t>REFERENCE:</a:t>
            </a:r>
          </a:p>
          <a:p>
            <a:pPr marL="0" indent="0">
              <a:buNone/>
            </a:pPr>
            <a:r>
              <a:rPr lang="en-US" b="0" baseline="0" dirty="0" err="1" smtClean="0"/>
              <a:t>ElSohly</a:t>
            </a:r>
            <a:r>
              <a:rPr lang="en-US" b="0" baseline="0" dirty="0" smtClean="0"/>
              <a:t>, M.A., </a:t>
            </a:r>
            <a:r>
              <a:rPr lang="en-US" b="0" baseline="0" dirty="0" err="1" smtClean="0"/>
              <a:t>Mehmedic</a:t>
            </a:r>
            <a:r>
              <a:rPr lang="en-US" b="0" baseline="0" dirty="0" smtClean="0"/>
              <a:t>, Z., Foster, S., </a:t>
            </a:r>
            <a:r>
              <a:rPr lang="en-US" b="0" baseline="0" dirty="0" err="1" smtClean="0"/>
              <a:t>Gon</a:t>
            </a:r>
            <a:r>
              <a:rPr lang="en-US" b="0" baseline="0" dirty="0" smtClean="0"/>
              <a:t>, C., Chandra, S., &amp; Church, J.C. (2016). Changes in cannabis potency over the last two decades (1995-2014) – Analysis of current data in the United States. </a:t>
            </a:r>
            <a:r>
              <a:rPr lang="en-US" b="0" i="1" baseline="0" dirty="0" err="1" smtClean="0"/>
              <a:t>Biol</a:t>
            </a:r>
            <a:r>
              <a:rPr lang="en-US" b="0" i="1" baseline="0" dirty="0" smtClean="0"/>
              <a:t> Psychiatry, 79</a:t>
            </a:r>
            <a:r>
              <a:rPr lang="en-US" b="0" i="0" baseline="0" dirty="0" smtClean="0"/>
              <a:t>(7), 613-619.</a:t>
            </a:r>
            <a:endParaRPr lang="en-US" b="0"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pPr/>
              <a:t>43</a:t>
            </a:fld>
            <a:endParaRPr lang="en-US"/>
          </a:p>
        </p:txBody>
      </p:sp>
    </p:spTree>
    <p:extLst>
      <p:ext uri="{BB962C8B-B14F-4D97-AF65-F5344CB8AC3E}">
        <p14:creationId xmlns:p14="http://schemas.microsoft.com/office/powerpoint/2010/main" val="2167376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The </a:t>
            </a:r>
            <a:r>
              <a:rPr lang="en-US" b="0" dirty="0"/>
              <a:t>purpose</a:t>
            </a:r>
            <a:r>
              <a:rPr lang="en-US" b="0" baseline="0" dirty="0"/>
              <a:t> of this slide is to review the three main ways that marijuana can be consumed. The most common way that marijuana is used is by being </a:t>
            </a:r>
            <a:r>
              <a:rPr lang="en-US" b="1" baseline="0" dirty="0"/>
              <a:t>smoked</a:t>
            </a:r>
            <a:r>
              <a:rPr lang="en-US" b="0" baseline="0" dirty="0"/>
              <a:t>, either in a pipe, a bowl, or rolled into a cigarette (also known as a “joint”). When smoked, marijuana has rapid effects. The process of burning marijuana, however, releases toxins from the plant, and these can cause serious pulmonary problems. An alternative way to use marijuana is with a </a:t>
            </a:r>
            <a:r>
              <a:rPr lang="en-US" b="1" baseline="0" dirty="0"/>
              <a:t>vaporizer, </a:t>
            </a:r>
            <a:r>
              <a:rPr lang="en-US" b="0" baseline="0" dirty="0"/>
              <a:t>which is a machine that converts the active compounds from marijuana into inhalable form, but without burning them. This allows users to have rapid effects like when they smoke, but without inhaling the toxins that are produced in the process of burning marijuana. A third method to consume marijuana is by eating or drinking it. In this form, marijuana is an ingredient in baked goods, candies, or sodas. When consumed orally within food or drink, marijuana takes time to reach the brain, since it first goes through the digestive system. When eaten, it does not release the toxins that cause pulmonary problems that are produced when marijuana is smoked. </a:t>
            </a:r>
            <a:endParaRPr lang="en-US" b="0" baseline="0" dirty="0" smtClean="0"/>
          </a:p>
          <a:p>
            <a:endParaRPr lang="en-US" b="0" baseline="0" dirty="0" smtClean="0"/>
          </a:p>
          <a:p>
            <a:r>
              <a:rPr lang="en-US" b="0" baseline="0" dirty="0" smtClean="0"/>
              <a:t>REFERENCE:</a:t>
            </a:r>
          </a:p>
          <a:p>
            <a:r>
              <a:rPr lang="en-US" b="0" baseline="0" dirty="0" smtClean="0"/>
              <a:t>Smart, R., Caulkins, J.P., Kilmer, B., Davenport, S., &amp; </a:t>
            </a:r>
            <a:r>
              <a:rPr lang="en-US" b="0" baseline="0" dirty="0" err="1" smtClean="0"/>
              <a:t>Midgette</a:t>
            </a:r>
            <a:r>
              <a:rPr lang="en-US" b="0" baseline="0" dirty="0" smtClean="0"/>
              <a:t>, G. (2017). Variation in cannabis potency and prices in a newly legal market: Evidence from 30 million cannabis sales in Washington state.  </a:t>
            </a:r>
            <a:r>
              <a:rPr lang="en-US" b="0" i="1" baseline="0" dirty="0" smtClean="0"/>
              <a:t>Addiction, 112</a:t>
            </a:r>
            <a:r>
              <a:rPr lang="en-US" b="0" i="0" baseline="0" dirty="0" smtClean="0"/>
              <a:t>, 2167-2177.</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22A7B-B66F-47CD-B0CC-24ECAB4C2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709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Part 2 </a:t>
            </a:r>
            <a:r>
              <a:rPr lang="en-US" sz="1200" b="0" baseline="0" dirty="0" smtClean="0"/>
              <a:t>of the training focuses on the use of marijuana as a medicine and the legal questions surrounding medical marijuana.</a:t>
            </a:r>
          </a:p>
          <a:p>
            <a:endParaRPr lang="en-US" b="0" dirty="0" smtClean="0"/>
          </a:p>
          <a:p>
            <a:r>
              <a:rPr lang="en-US" b="0" dirty="0" smtClean="0"/>
              <a:t>Image</a:t>
            </a:r>
            <a:r>
              <a:rPr lang="en-US" b="0" baseline="0" dirty="0" smtClean="0"/>
              <a:t> Credit: Purchased image, 2012.</a:t>
            </a:r>
            <a:endParaRPr lang="en-US" b="0"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pPr/>
              <a:t>45</a:t>
            </a:fld>
            <a:endParaRPr lang="en-US"/>
          </a:p>
        </p:txBody>
      </p:sp>
    </p:spTree>
    <p:extLst>
      <p:ext uri="{BB962C8B-B14F-4D97-AF65-F5344CB8AC3E}">
        <p14:creationId xmlns:p14="http://schemas.microsoft.com/office/powerpoint/2010/main" val="3262446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TRANSITION</a:t>
            </a:r>
            <a:r>
              <a:rPr lang="en-US" b="1" baseline="0" dirty="0" smtClean="0"/>
              <a:t> SLIDE</a:t>
            </a:r>
            <a:br>
              <a:rPr lang="en-US" b="1" baseline="0" dirty="0" smtClean="0"/>
            </a:br>
            <a:r>
              <a:rPr lang="en-US" sz="1200" b="1" baseline="0" dirty="0" smtClean="0"/>
              <a:t>Part 1 </a:t>
            </a:r>
            <a:r>
              <a:rPr lang="en-US" sz="1200" b="0" baseline="0" dirty="0" smtClean="0"/>
              <a:t>of the training will provide an overview of marijuana, how it works, who tends to use it, and its effects.</a:t>
            </a:r>
          </a:p>
          <a:p>
            <a:endParaRPr lang="en-US" b="1" dirty="0" smtClean="0"/>
          </a:p>
          <a:p>
            <a:r>
              <a:rPr lang="en-US" b="0" dirty="0" smtClean="0"/>
              <a:t>Fotolia</a:t>
            </a:r>
            <a:r>
              <a:rPr lang="en-US" b="0" baseline="0" dirty="0" smtClean="0"/>
              <a:t> image to purchase: </a:t>
            </a:r>
            <a:r>
              <a:rPr lang="en-US" sz="1200" b="0" i="0" kern="1200" dirty="0" smtClean="0">
                <a:solidFill>
                  <a:schemeClr val="tx1"/>
                </a:solidFill>
                <a:effectLst/>
                <a:latin typeface="+mn-lt"/>
                <a:ea typeface="+mn-ea"/>
                <a:cs typeface="+mn-cs"/>
              </a:rPr>
              <a:t>File: #138485966</a:t>
            </a:r>
            <a:endParaRPr lang="en-US" b="0"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pPr/>
              <a:t>4</a:t>
            </a:fld>
            <a:endParaRPr lang="en-US"/>
          </a:p>
        </p:txBody>
      </p:sp>
    </p:spTree>
    <p:extLst>
      <p:ext uri="{BB962C8B-B14F-4D97-AF65-F5344CB8AC3E}">
        <p14:creationId xmlns:p14="http://schemas.microsoft.com/office/powerpoint/2010/main" val="2675020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Fotoloia</a:t>
            </a:r>
            <a:r>
              <a:rPr lang="en-US" dirty="0" smtClean="0"/>
              <a:t> image to download: </a:t>
            </a:r>
            <a:r>
              <a:rPr lang="en-US" sz="1200" b="0" i="0" kern="1200" dirty="0" smtClean="0">
                <a:solidFill>
                  <a:schemeClr val="tx1"/>
                </a:solidFill>
                <a:effectLst/>
                <a:latin typeface="+mn-lt"/>
                <a:ea typeface="+mn-ea"/>
                <a:cs typeface="+mn-cs"/>
              </a:rPr>
              <a:t>File: #200502031</a:t>
            </a:r>
          </a:p>
          <a:p>
            <a:endParaRPr lang="en-US" sz="1200" b="0" i="0" kern="1200" dirty="0" smtClean="0">
              <a:solidFill>
                <a:schemeClr val="tx1"/>
              </a:solidFill>
              <a:effectLst/>
              <a:latin typeface="+mn-lt"/>
              <a:ea typeface="+mn-ea"/>
              <a:cs typeface="+mn-cs"/>
            </a:endParaRPr>
          </a:p>
          <a:p>
            <a:r>
              <a:rPr lang="en-US" dirty="0" smtClean="0"/>
              <a:t>Sativa</a:t>
            </a:r>
            <a:r>
              <a:rPr lang="en-US" baseline="0" dirty="0" smtClean="0"/>
              <a:t> tends to provide more invigorating, uplifting cerebral effects that pair well with physical activity, social gatherings, and creative projects; and is best suited for day use. </a:t>
            </a:r>
            <a:r>
              <a:rPr lang="en-US" baseline="0" dirty="0" err="1" smtClean="0"/>
              <a:t>Indica</a:t>
            </a:r>
            <a:r>
              <a:rPr lang="en-US" baseline="0" dirty="0" smtClean="0"/>
              <a:t> tends to result in relaxing and calming effects; a body buzz (couch-lock); best suited for night use. Hybrids are cross-bred strains of cannabis that have both </a:t>
            </a:r>
            <a:r>
              <a:rPr lang="en-US" baseline="0" dirty="0" err="1" smtClean="0"/>
              <a:t>indica</a:t>
            </a:r>
            <a:r>
              <a:rPr lang="en-US" baseline="0" dirty="0" smtClean="0"/>
              <a:t> and sativa genetics. They can take after either parent or be a blend of both.</a:t>
            </a:r>
          </a:p>
          <a:p>
            <a:endParaRPr lang="en-US" baseline="0" dirty="0" smtClean="0"/>
          </a:p>
          <a:p>
            <a:r>
              <a:rPr lang="en-US" dirty="0" smtClean="0"/>
              <a:t>https://www.leafscience.com/2017/10/16/indica-vs-sativa-whats-difference/</a:t>
            </a:r>
          </a:p>
          <a:p>
            <a:endParaRPr lang="en-US" dirty="0" smtClean="0"/>
          </a:p>
          <a:p>
            <a:r>
              <a:rPr lang="en-US" dirty="0" smtClean="0"/>
              <a:t>Image credit:</a:t>
            </a:r>
            <a:r>
              <a:rPr lang="en-US" baseline="0" dirty="0" smtClean="0"/>
              <a:t> Fotolia purchased image, 2018.</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47</a:t>
            </a:fld>
            <a:endParaRPr lang="en-US"/>
          </a:p>
        </p:txBody>
      </p:sp>
    </p:spTree>
    <p:extLst>
      <p:ext uri="{BB962C8B-B14F-4D97-AF65-F5344CB8AC3E}">
        <p14:creationId xmlns:p14="http://schemas.microsoft.com/office/powerpoint/2010/main" val="939691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49</a:t>
            </a:fld>
            <a:endParaRPr lang="en-US"/>
          </a:p>
        </p:txBody>
      </p:sp>
    </p:spTree>
    <p:extLst>
      <p:ext uri="{BB962C8B-B14F-4D97-AF65-F5344CB8AC3E}">
        <p14:creationId xmlns:p14="http://schemas.microsoft.com/office/powerpoint/2010/main" val="3235771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Part 2 </a:t>
            </a:r>
            <a:r>
              <a:rPr lang="en-US" sz="1200" b="0" baseline="0" dirty="0" smtClean="0"/>
              <a:t>of the training focuses on the use of marijuana as a medicine and the legal questions surrounding medical marijuana.</a:t>
            </a:r>
          </a:p>
          <a:p>
            <a:endParaRPr lang="en-US" b="0" dirty="0" smtClean="0"/>
          </a:p>
          <a:p>
            <a:r>
              <a:rPr lang="en-US" b="0" dirty="0" smtClean="0"/>
              <a:t>Image</a:t>
            </a:r>
            <a:r>
              <a:rPr lang="en-US" b="0" baseline="0" dirty="0" smtClean="0"/>
              <a:t> Credit: Purchased image, 2012.</a:t>
            </a:r>
            <a:endParaRPr lang="en-US" b="0"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pPr/>
              <a:t>50</a:t>
            </a:fld>
            <a:endParaRPr lang="en-US"/>
          </a:p>
        </p:txBody>
      </p:sp>
    </p:spTree>
    <p:extLst>
      <p:ext uri="{BB962C8B-B14F-4D97-AF65-F5344CB8AC3E}">
        <p14:creationId xmlns:p14="http://schemas.microsoft.com/office/powerpoint/2010/main" val="896021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Need</a:t>
            </a:r>
            <a:r>
              <a:rPr lang="en-US" sz="1200" baseline="0" dirty="0" smtClean="0"/>
              <a:t> to purchase Fotolia Image: </a:t>
            </a:r>
            <a:r>
              <a:rPr lang="en-US" sz="1200" b="0" i="0" kern="1200" dirty="0" smtClean="0">
                <a:solidFill>
                  <a:schemeClr val="tx1"/>
                </a:solidFill>
                <a:effectLst/>
                <a:latin typeface="+mn-lt"/>
                <a:ea typeface="+mn-ea"/>
                <a:cs typeface="+mn-cs"/>
              </a:rPr>
              <a:t>File: #187800437</a:t>
            </a:r>
          </a:p>
          <a:p>
            <a:endParaRPr lang="en-US" sz="1200" b="0" i="0" kern="1200" dirty="0" smtClean="0">
              <a:solidFill>
                <a:schemeClr val="tx1"/>
              </a:solidFill>
              <a:effectLst/>
              <a:latin typeface="+mn-lt"/>
              <a:ea typeface="+mn-ea"/>
              <a:cs typeface="+mn-cs"/>
            </a:endParaRPr>
          </a:p>
          <a:p>
            <a:r>
              <a:rPr lang="en-US" sz="1200" dirty="0" smtClean="0"/>
              <a:t>This concludes the presentation. Thank the participants for their time and address any last-minute questions about the content. Encourage participants to reach out to the Pacific Southwest ATTC or Pacific AETC, should they have questions or concerns following the training session.</a:t>
            </a:r>
          </a:p>
          <a:p>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56</a:t>
            </a:fld>
            <a:endParaRPr lang="en-US"/>
          </a:p>
        </p:txBody>
      </p:sp>
    </p:spTree>
    <p:extLst>
      <p:ext uri="{BB962C8B-B14F-4D97-AF65-F5344CB8AC3E}">
        <p14:creationId xmlns:p14="http://schemas.microsoft.com/office/powerpoint/2010/main" val="3697857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buNone/>
            </a:pPr>
            <a:r>
              <a:rPr lang="en-US" dirty="0" smtClean="0"/>
              <a:t>Marijuana is the most commonly used illicit drug (rates</a:t>
            </a:r>
            <a:r>
              <a:rPr lang="en-US" baseline="0" dirty="0" smtClean="0"/>
              <a:t> of alcohol use are higher). The rate of current use (i.e., use in past month) has been increasing in recent years, from 5.8% in 2008 to 7% in 2011 of the general population aged 12 or older. It is most commonly used by young adults age 18-25; almost one-fifth of the population in this age group uses marijuana.</a:t>
            </a:r>
          </a:p>
          <a:p>
            <a:endParaRPr lang="en-US" baseline="0" dirty="0" smtClean="0"/>
          </a:p>
          <a:p>
            <a:r>
              <a:rPr lang="en-US" b="1" baseline="0" dirty="0" smtClean="0"/>
              <a:t>Additional Information for the Trainer(s)</a:t>
            </a:r>
          </a:p>
          <a:p>
            <a:r>
              <a:rPr lang="en-US" b="0" baseline="0" dirty="0" smtClean="0"/>
              <a:t>Because of its increased prevalence, many people have either tried marijuana themselves or know of a friend or loved one who has tried the drug. As a result, public attitudes towards the drug have shifted in recent years. In 1990, only 16% of Americans favored the legalization of marijuana, and 81% wanted it to remain illegal. By 2013, 52% favored legalization, and just 45% want it to remain illegal. Y</a:t>
            </a:r>
            <a:r>
              <a:rPr lang="en-US" dirty="0" smtClean="0"/>
              <a:t>oung people are the most supportive of marijuana legalization. Sixty-five</a:t>
            </a:r>
            <a:r>
              <a:rPr lang="en-US" baseline="0" dirty="0" smtClean="0"/>
              <a:t> percent (65%) </a:t>
            </a:r>
            <a:r>
              <a:rPr lang="en-US" dirty="0" smtClean="0"/>
              <a:t>of </a:t>
            </a:r>
            <a:r>
              <a:rPr lang="en-US" dirty="0" err="1" smtClean="0"/>
              <a:t>Millennials</a:t>
            </a:r>
            <a:r>
              <a:rPr lang="en-US" dirty="0" smtClean="0"/>
              <a:t> –</a:t>
            </a:r>
            <a:r>
              <a:rPr lang="en-US" baseline="0" dirty="0" smtClean="0"/>
              <a:t> people who are now between the ages of</a:t>
            </a:r>
            <a:r>
              <a:rPr lang="en-US" dirty="0" smtClean="0"/>
              <a:t> 18 and 32 – favor legalizing the use of marijuana, up from just 36% in 2008. Yet, there also has been a striking change in long-term attitudes among older generations, particularly Baby Boomers. This change in attitudes is most likely driven by changes in the perception</a:t>
            </a:r>
            <a:r>
              <a:rPr lang="en-US" baseline="0" dirty="0" smtClean="0"/>
              <a:t> of harm or risk associated with marijuana use. </a:t>
            </a:r>
          </a:p>
          <a:p>
            <a:endParaRPr lang="en-US" b="0" baseline="0" dirty="0" smtClean="0"/>
          </a:p>
          <a:p>
            <a:r>
              <a:rPr lang="en-US" b="0" baseline="0" dirty="0" smtClean="0"/>
              <a:t>Among youth who first tried marijuana in the past year, the average age was 16.2 years old. This is important because the earlier people begin using marijuana, the more likely they are to become dependent later, and also experience negative effects on cognitive functioning, educational attainment, and income as adults, and they are more likely to develop mental disorders. </a:t>
            </a:r>
            <a:r>
              <a:rPr lang="en-US" baseline="0" dirty="0" smtClean="0"/>
              <a:t>Nevertheless, this relationship is one of correlation, so it does not prove causation.  That is, youth with poorer cognitive skills may seek out marijuana use, and other factors (e.g., risk taking propensity, lower socioeconomic status, and exposure to childhood trauma or other environmental risks) may also underlie poorer educational attainment.  Some longitudinal research has been performed, however, showing that people who started smoking marijuana as teenagers and used it heavily for decades lost IQ points over time, while those who started smoking as adults did not.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REFERENCES (refer to reference list for full citations):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SAMHSA, 2017.</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Pew Charitable Trust, 2013.</a:t>
            </a:r>
            <a:endParaRPr lang="en-US" baseline="0"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NSDUH obtains information on 10 categories of illicit drugs: marijuana, cocaine (including crack), heroin, hallucinogens, inhalants, and methamphetamine, as well as the misuse of prescription pain relievers, tranquilizers, stimulants, and sedatives; see the section on the misuse of psychotherapeutic drugs for the definition of misuse. Estimates of “illicit drug use” reported from NSDUH reflect the data from these 10 drug categories. Because of changes in measurement in 2015 for 7 of the 10 illicit drug categories— hallucinogens, inhalants, methamphetamine, and the misuse of prescription pain relievers, tranquilizers, stimulants, and sedatives—estimates of use of any illicit drug and these 7 illicit drug categories in 2016 are not comparable with estimates prior to 2015. </a:t>
            </a:r>
          </a:p>
          <a:p>
            <a:endParaRPr lang="en-US" b="1" dirty="0" smtClean="0"/>
          </a:p>
          <a:p>
            <a:r>
              <a:rPr lang="en-US" b="1" dirty="0" smtClean="0"/>
              <a:t>In 2016, an estimated 28.6 million Americans aged 12 or older were current (past month) illicit drug users, meaning that they had used an illicit drug during the month prior to the survey interview . The most commonly used illicit drug in the past month was marijuana, which was used by 24.0 million people aged 12 or older. </a:t>
            </a:r>
            <a:r>
              <a:rPr lang="en-US" b="0" dirty="0" smtClean="0"/>
              <a:t>A</a:t>
            </a:r>
            <a:r>
              <a:rPr lang="en-US" dirty="0" smtClean="0"/>
              <a:t>n estimated 6.2 million people reported misusing psychotherapeutic drugs at least once in the past month, including 3.3 million people who were misusers of prescription pain relievers. Thus, the number of current misusers of pain relievers was second to marijuana among specific illicit drugs. Smaller numbers of people in 2016 were current users of the other illicit drugs.</a:t>
            </a:r>
          </a:p>
          <a:p>
            <a:endParaRPr lang="en-US" dirty="0" smtClean="0"/>
          </a:p>
          <a:p>
            <a:r>
              <a:rPr lang="en-US" dirty="0" smtClean="0"/>
              <a:t>The number of current marijuana users was higher in</a:t>
            </a:r>
            <a:r>
              <a:rPr lang="en-US" baseline="0" dirty="0" smtClean="0"/>
              <a:t> 2016 than it was between 2002 and 2015. The increase in marijuana reflects an increase in use by adults aged 26 and older, and, to a lesser extent, an increase among those age 18-25.</a:t>
            </a:r>
          </a:p>
          <a:p>
            <a:endParaRPr lang="en-US" baseline="0" dirty="0" smtClean="0"/>
          </a:p>
          <a:p>
            <a:r>
              <a:rPr lang="en-US" dirty="0" smtClean="0"/>
              <a:t>REFERENCE:</a:t>
            </a:r>
          </a:p>
          <a:p>
            <a:r>
              <a:rPr lang="en-US" dirty="0" smtClean="0"/>
              <a:t>NSDUH</a:t>
            </a:r>
            <a:r>
              <a:rPr lang="en-US" baseline="0" dirty="0" smtClean="0"/>
              <a:t> citation</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9</a:t>
            </a:fld>
            <a:endParaRPr lang="en-US"/>
          </a:p>
        </p:txBody>
      </p:sp>
    </p:spTree>
    <p:extLst>
      <p:ext uri="{BB962C8B-B14F-4D97-AF65-F5344CB8AC3E}">
        <p14:creationId xmlns:p14="http://schemas.microsoft.com/office/powerpoint/2010/main" val="2405078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Aged 12 to 17</a:t>
            </a:r>
          </a:p>
          <a:p>
            <a:r>
              <a:rPr lang="en-US" dirty="0" smtClean="0"/>
              <a:t>In 2016, 6.5 percent of adolescents aged 12 to 17 were current users of marijuana (Figure 17). This means that approximately 1.6 million adolescents used marijuana in the past month. The percentage of adolescents in 2016 who were current marijuana users was lower than the percentages in most years from 2009 to 2014, but it was similar to the percentage in 2015. </a:t>
            </a:r>
          </a:p>
          <a:p>
            <a:endParaRPr lang="en-US" dirty="0" smtClean="0"/>
          </a:p>
          <a:p>
            <a:r>
              <a:rPr lang="en-US" b="1" dirty="0" smtClean="0"/>
              <a:t>Aged 18 to 25</a:t>
            </a:r>
          </a:p>
          <a:p>
            <a:r>
              <a:rPr lang="en-US" dirty="0" smtClean="0"/>
              <a:t>In 2016, about 1 in 5 young adults aged 18 to 25 (20.8 percent) were current users of marijuana (Figure 17). This means that 7.2 million young adults used marijuana in the past month. The percentage of young adults who were current marijuana users in 2016 was higher than the percentages between 2002 and 2013, but it was similar to the percentages in 2014 and 2015. </a:t>
            </a:r>
          </a:p>
          <a:p>
            <a:endParaRPr lang="en-US" dirty="0" smtClean="0"/>
          </a:p>
          <a:p>
            <a:r>
              <a:rPr lang="en-US" b="1" dirty="0" smtClean="0"/>
              <a:t>Aged 26 or Older</a:t>
            </a:r>
          </a:p>
          <a:p>
            <a:r>
              <a:rPr lang="en-US" dirty="0" smtClean="0"/>
              <a:t>In 2016, 7.2 percent of adults aged 26 or older were current users of marijuana (Figure 17), which represents about 15.2 million adults in this age group. The percentage of adults aged 26 or older who were current marijuana users in 2016 was higher than the percentages in 2002 to 2015. </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10</a:t>
            </a:fld>
            <a:endParaRPr lang="en-US"/>
          </a:p>
        </p:txBody>
      </p:sp>
    </p:spTree>
    <p:extLst>
      <p:ext uri="{BB962C8B-B14F-4D97-AF65-F5344CB8AC3E}">
        <p14:creationId xmlns:p14="http://schemas.microsoft.com/office/powerpoint/2010/main" val="415772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SAMHSA’s Treatment Episode Data Set, the </a:t>
            </a:r>
            <a:r>
              <a:rPr lang="en-US" dirty="0" smtClean="0"/>
              <a:t>proportion </a:t>
            </a:r>
            <a:r>
              <a:rPr lang="en-US" dirty="0"/>
              <a:t>of cocaine admissions </a:t>
            </a:r>
            <a:r>
              <a:rPr lang="en-US" dirty="0" smtClean="0"/>
              <a:t>has</a:t>
            </a:r>
            <a:r>
              <a:rPr lang="en-US" baseline="0" dirty="0" smtClean="0"/>
              <a:t> been on the decline, </a:t>
            </a:r>
            <a:r>
              <a:rPr lang="en-US" dirty="0" smtClean="0"/>
              <a:t>from 14% </a:t>
            </a:r>
            <a:r>
              <a:rPr lang="en-US" dirty="0"/>
              <a:t>of admissions aged 12 and older in 2004 to </a:t>
            </a:r>
            <a:r>
              <a:rPr lang="en-US" dirty="0" smtClean="0"/>
              <a:t>5% </a:t>
            </a:r>
            <a:r>
              <a:rPr lang="en-US" dirty="0"/>
              <a:t>in 2014. Smoked cocaine (crack) represented </a:t>
            </a:r>
            <a:r>
              <a:rPr lang="en-US" dirty="0" smtClean="0"/>
              <a:t>72% </a:t>
            </a:r>
            <a:r>
              <a:rPr lang="en-US" dirty="0"/>
              <a:t>of all primary cocaine admissions in 2004; it was </a:t>
            </a:r>
            <a:r>
              <a:rPr lang="en-US" dirty="0" smtClean="0"/>
              <a:t>66% </a:t>
            </a:r>
            <a:r>
              <a:rPr lang="en-US" dirty="0"/>
              <a:t>in 2014. The proportion of stimulant admissions aged 12 and older (98 to </a:t>
            </a:r>
            <a:r>
              <a:rPr lang="en-US" dirty="0" smtClean="0"/>
              <a:t>99% </a:t>
            </a:r>
            <a:r>
              <a:rPr lang="en-US" dirty="0"/>
              <a:t>of these admissions were for methamphetamine or amphetamine abuse) ranged from </a:t>
            </a:r>
            <a:r>
              <a:rPr lang="en-US" dirty="0" smtClean="0"/>
              <a:t>6% </a:t>
            </a:r>
            <a:r>
              <a:rPr lang="en-US" dirty="0"/>
              <a:t>to </a:t>
            </a:r>
            <a:r>
              <a:rPr lang="en-US" dirty="0" smtClean="0"/>
              <a:t>9% </a:t>
            </a:r>
            <a:r>
              <a:rPr lang="en-US" dirty="0"/>
              <a:t>of admissions aged 12 and older between 2004 and 2014. </a:t>
            </a:r>
            <a:endParaRPr lang="en-US" dirty="0" smtClean="0"/>
          </a:p>
          <a:p>
            <a:endParaRPr lang="en-US" dirty="0" smtClean="0"/>
          </a:p>
          <a:p>
            <a:r>
              <a:rPr lang="en-US" b="1" dirty="0" smtClean="0"/>
              <a:t>Additional Information for the Trainer(s):</a:t>
            </a:r>
            <a:endParaRPr lang="en-US" b="1" dirty="0"/>
          </a:p>
          <a:p>
            <a:r>
              <a:rPr lang="en-US" dirty="0" smtClean="0"/>
              <a:t>Fifty-nine </a:t>
            </a:r>
            <a:r>
              <a:rPr lang="en-US" dirty="0"/>
              <a:t>percent </a:t>
            </a:r>
            <a:r>
              <a:rPr lang="en-US" dirty="0" smtClean="0"/>
              <a:t>(59%) of </a:t>
            </a:r>
            <a:r>
              <a:rPr lang="en-US" dirty="0"/>
              <a:t>primary smoked cocaine admissions and </a:t>
            </a:r>
            <a:r>
              <a:rPr lang="en-US" dirty="0" smtClean="0"/>
              <a:t>69% </a:t>
            </a:r>
            <a:r>
              <a:rPr lang="en-US" dirty="0"/>
              <a:t>of primary non-smoked cocaine admissions were </a:t>
            </a:r>
            <a:r>
              <a:rPr lang="en-US" dirty="0" smtClean="0"/>
              <a:t>male. The </a:t>
            </a:r>
            <a:r>
              <a:rPr lang="en-US" dirty="0"/>
              <a:t>average age at admission among primary smoked cocaine admissions was 44 years; among primary non-smoked cocaine admissions, the average age was 38 </a:t>
            </a:r>
            <a:r>
              <a:rPr lang="en-US" dirty="0" smtClean="0"/>
              <a:t>years.  </a:t>
            </a:r>
            <a:r>
              <a:rPr lang="en-US" dirty="0"/>
              <a:t>Among primary smoked cocaine admissions, </a:t>
            </a:r>
            <a:r>
              <a:rPr lang="en-US" dirty="0" smtClean="0"/>
              <a:t>56% </a:t>
            </a:r>
            <a:r>
              <a:rPr lang="en-US" dirty="0"/>
              <a:t>were non-Hispanic Black, </a:t>
            </a:r>
            <a:r>
              <a:rPr lang="en-US" dirty="0" smtClean="0"/>
              <a:t>32% </a:t>
            </a:r>
            <a:r>
              <a:rPr lang="en-US" dirty="0"/>
              <a:t>were non-Hispanic White, and </a:t>
            </a:r>
            <a:r>
              <a:rPr lang="en-US" dirty="0" smtClean="0"/>
              <a:t>8% </a:t>
            </a:r>
            <a:r>
              <a:rPr lang="en-US" dirty="0"/>
              <a:t>were of Hispanic origin. Among primary non-smoked cocaine admissions, </a:t>
            </a:r>
            <a:r>
              <a:rPr lang="en-US" dirty="0" smtClean="0"/>
              <a:t>43% </a:t>
            </a:r>
            <a:r>
              <a:rPr lang="en-US" dirty="0"/>
              <a:t>were non-Hispanic White, </a:t>
            </a:r>
            <a:r>
              <a:rPr lang="en-US" dirty="0" smtClean="0"/>
              <a:t>34% </a:t>
            </a:r>
            <a:r>
              <a:rPr lang="en-US" dirty="0"/>
              <a:t>were non-Hispanic Black, and </a:t>
            </a:r>
            <a:r>
              <a:rPr lang="en-US" dirty="0" smtClean="0"/>
              <a:t>19% </a:t>
            </a:r>
            <a:r>
              <a:rPr lang="en-US" dirty="0"/>
              <a:t>were of Hispanic </a:t>
            </a:r>
            <a:r>
              <a:rPr lang="en-US" dirty="0" smtClean="0"/>
              <a:t>origin. Seventy-nine </a:t>
            </a:r>
            <a:r>
              <a:rPr lang="en-US" dirty="0"/>
              <a:t>percent </a:t>
            </a:r>
            <a:r>
              <a:rPr lang="en-US" dirty="0" smtClean="0"/>
              <a:t>(79%) of </a:t>
            </a:r>
            <a:r>
              <a:rPr lang="en-US" dirty="0"/>
              <a:t>primary non-smoked cocaine admissions reported inhalation as their route of administration, and </a:t>
            </a:r>
            <a:r>
              <a:rPr lang="en-US" dirty="0" smtClean="0"/>
              <a:t>11% </a:t>
            </a:r>
            <a:r>
              <a:rPr lang="en-US" dirty="0"/>
              <a:t>reported </a:t>
            </a:r>
            <a:r>
              <a:rPr lang="en-US" dirty="0" smtClean="0"/>
              <a:t>injection. </a:t>
            </a:r>
            <a:endParaRPr lang="en-US" dirty="0"/>
          </a:p>
          <a:p>
            <a:endParaRPr lang="en-US" dirty="0"/>
          </a:p>
          <a:p>
            <a:r>
              <a:rPr lang="en-US" dirty="0" smtClean="0"/>
              <a:t>Fifty-four </a:t>
            </a:r>
            <a:r>
              <a:rPr lang="en-US" dirty="0"/>
              <a:t>percent </a:t>
            </a:r>
            <a:r>
              <a:rPr lang="en-US" dirty="0" smtClean="0"/>
              <a:t>(54%) of </a:t>
            </a:r>
            <a:r>
              <a:rPr lang="en-US" dirty="0"/>
              <a:t>primary methamphetamine/amphetamine admissions were </a:t>
            </a:r>
            <a:r>
              <a:rPr lang="en-US" dirty="0" smtClean="0"/>
              <a:t>male. For </a:t>
            </a:r>
            <a:r>
              <a:rPr lang="en-US" dirty="0"/>
              <a:t>primary methamphetamine/amphetamine admissions, the average age at admission was 33 </a:t>
            </a:r>
            <a:r>
              <a:rPr lang="en-US" dirty="0" smtClean="0"/>
              <a:t>years. About </a:t>
            </a:r>
            <a:r>
              <a:rPr lang="en-US" dirty="0"/>
              <a:t>two-thirds (</a:t>
            </a:r>
            <a:r>
              <a:rPr lang="en-US" dirty="0" smtClean="0"/>
              <a:t>67%) </a:t>
            </a:r>
            <a:r>
              <a:rPr lang="en-US" dirty="0"/>
              <a:t>of primary methamphetamine/amphetamine admissions were non-Hispanic White, </a:t>
            </a:r>
            <a:r>
              <a:rPr lang="en-US" dirty="0" smtClean="0"/>
              <a:t>18% </a:t>
            </a:r>
            <a:r>
              <a:rPr lang="en-US" dirty="0"/>
              <a:t>were of Hispanic origin, and </a:t>
            </a:r>
            <a:r>
              <a:rPr lang="en-US" dirty="0" smtClean="0"/>
              <a:t>4% </a:t>
            </a:r>
            <a:r>
              <a:rPr lang="en-US" dirty="0"/>
              <a:t>were non-Hispanic </a:t>
            </a:r>
            <a:r>
              <a:rPr lang="en-US" dirty="0" smtClean="0"/>
              <a:t>Blacks. Sixty-one </a:t>
            </a:r>
            <a:r>
              <a:rPr lang="en-US" dirty="0"/>
              <a:t>percent </a:t>
            </a:r>
            <a:r>
              <a:rPr lang="en-US" dirty="0" smtClean="0"/>
              <a:t>(61%) of </a:t>
            </a:r>
            <a:r>
              <a:rPr lang="en-US" dirty="0"/>
              <a:t>primary methamphetamine/amphetamine admissions reported smoking as the usual route of administration, </a:t>
            </a:r>
            <a:r>
              <a:rPr lang="en-US" dirty="0" smtClean="0"/>
              <a:t>26% </a:t>
            </a:r>
            <a:r>
              <a:rPr lang="en-US" dirty="0"/>
              <a:t>reported injection, and </a:t>
            </a:r>
            <a:r>
              <a:rPr lang="en-US" dirty="0" smtClean="0"/>
              <a:t>8% </a:t>
            </a:r>
            <a:r>
              <a:rPr lang="en-US" dirty="0"/>
              <a:t>reported </a:t>
            </a:r>
            <a:r>
              <a:rPr lang="en-US" dirty="0" smtClean="0"/>
              <a:t>inhalation. </a:t>
            </a:r>
            <a:endParaRPr lang="en-US" dirty="0"/>
          </a:p>
          <a:p>
            <a:endParaRPr lang="en-US" dirty="0"/>
          </a:p>
          <a:p>
            <a:r>
              <a:rPr lang="en-US" b="0" dirty="0"/>
              <a:t>REFERENCE:</a:t>
            </a:r>
          </a:p>
          <a:p>
            <a:r>
              <a:rPr lang="en-US" dirty="0"/>
              <a:t>Substance Abuse and Mental Health Services Administration, Center for Behavioral Health Statistics and Quality. (2016).</a:t>
            </a:r>
            <a:r>
              <a:rPr lang="en-US" baseline="0" dirty="0"/>
              <a:t> </a:t>
            </a:r>
            <a:r>
              <a:rPr lang="en-US" i="1" dirty="0"/>
              <a:t>Treatment Episode Data Set (TEDS): 2004-2014. National Admissions to Substance Abuse Treatment Services. BHSIS Series S-84, HHS Publication No. (SMA) 16-4986</a:t>
            </a:r>
            <a:r>
              <a:rPr lang="en-US" dirty="0"/>
              <a:t>. Rockville, MD: Author.</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11</a:t>
            </a:fld>
            <a:endParaRPr lang="en-US" altLang="en-US"/>
          </a:p>
        </p:txBody>
      </p:sp>
    </p:spTree>
    <p:extLst>
      <p:ext uri="{BB962C8B-B14F-4D97-AF65-F5344CB8AC3E}">
        <p14:creationId xmlns:p14="http://schemas.microsoft.com/office/powerpoint/2010/main" val="332928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survey was conducted by Pew Research Center in October</a:t>
            </a:r>
            <a:r>
              <a:rPr lang="en-US" baseline="0" dirty="0" smtClean="0"/>
              <a:t> 2017. In just one year, from 2016 to 2017, the percentage of Americans who said the use of marijuana should be legalized rose from 57% to 61%. This was nearly double what was said in the year 2000 (31%).</a:t>
            </a:r>
            <a:endParaRPr lang="en-US" dirty="0" smtClean="0"/>
          </a:p>
          <a:p>
            <a:endParaRPr lang="en-US" dirty="0" smtClean="0"/>
          </a:p>
          <a:p>
            <a:r>
              <a:rPr lang="en-US" dirty="0" smtClean="0"/>
              <a:t>Note: “Don’t Know” responses are not shown in the graphs. 1973-2008</a:t>
            </a:r>
            <a:r>
              <a:rPr lang="en-US" baseline="0" dirty="0" smtClean="0"/>
              <a:t> data from General Social Survey; 1969 and 1972 data from Gallup. SOURCE: Survey of U.S. adults conducted October 25-30, 2017.</a:t>
            </a:r>
          </a:p>
          <a:p>
            <a:endParaRPr lang="en-US" baseline="0" dirty="0" smtClean="0"/>
          </a:p>
          <a:p>
            <a:r>
              <a:rPr lang="en-US" baseline="0" dirty="0" smtClean="0"/>
              <a:t>REFERENCE: </a:t>
            </a:r>
            <a:br>
              <a:rPr lang="en-US" baseline="0" dirty="0" smtClean="0"/>
            </a:br>
            <a:r>
              <a:rPr lang="en-US" baseline="0" dirty="0" smtClean="0"/>
              <a:t>Pew Research Center. (2017). About six-in-ten Americans support marijuana legalization. Retrieved from http://www.pewresearch.org/fact-tank/2018/01/05/americans-support-marijuana-legalization/ 2018 May 16.</a:t>
            </a:r>
            <a:endParaRPr lang="en-US"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12</a:t>
            </a:fld>
            <a:endParaRPr lang="en-US"/>
          </a:p>
        </p:txBody>
      </p:sp>
    </p:spTree>
    <p:extLst>
      <p:ext uri="{BB962C8B-B14F-4D97-AF65-F5344CB8AC3E}">
        <p14:creationId xmlns:p14="http://schemas.microsoft.com/office/powerpoint/2010/main" val="54894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8B266A-4D3D-4F9C-BA16-EA990FF0B38D}" type="datetime1">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934200" y="6416675"/>
            <a:ext cx="2133600" cy="365125"/>
          </a:xfrm>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499551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131F0-38B5-4CB2-8165-E9DF7B861B89}" type="datetime1">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215012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49C321-B1B7-4F7F-B4ED-B268BFE21CE7}" type="datetime1">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1259222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0A4CFF-4BF9-449E-98AE-77F47FDC609D}" type="datetime1">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2061659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j-lt"/>
              </a:defRPr>
            </a:lvl1pPr>
            <a:lvl2pPr>
              <a:defRPr baseline="0">
                <a:solidFill>
                  <a:srgbClr val="FFFF00"/>
                </a:solidFill>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F6F2697-430B-4746-8C49-E9F58DF562D9}" type="datetime1">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10187346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511809-679D-4801-B280-B016DFF2B568}" type="datetime1">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374856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24D17B-BA98-4DB3-A22F-8EF94CD08D37}" type="datetime1">
              <a:rPr lang="en-US" smtClean="0"/>
              <a:pPr/>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651262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BAE495-375B-4D9C-AA8B-03AFF400F62A}" type="datetime1">
              <a:rPr lang="en-US" smtClean="0"/>
              <a:pPr/>
              <a:t>10/4/2019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4088152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CD831-B996-43CC-A318-ED89F8C4FFDE}" type="datetime1">
              <a:rPr lang="en-US" smtClean="0"/>
              <a:pPr/>
              <a:t>10/4/2019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220593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020606-AB52-4701-8F97-1C453A3EA77B}" type="datetime1">
              <a:rPr lang="en-US" smtClean="0"/>
              <a:pPr/>
              <a:t>10/4/2019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2789089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2AE961-185E-402D-B2AB-383D48184194}" type="datetime1">
              <a:rPr lang="en-US" smtClean="0"/>
              <a:pPr/>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47134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F054C6-BE26-4FBF-B50A-F8B03B3D3C6A}" type="datetime1">
              <a:rPr lang="en-US" smtClean="0"/>
              <a:pPr/>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28A6F-06A0-4359-A774-E9C76C0D0D08}" type="slidenum">
              <a:rPr lang="en-US" smtClean="0"/>
              <a:pPr/>
              <a:t>‹#›</a:t>
            </a:fld>
            <a:endParaRPr lang="en-US"/>
          </a:p>
        </p:txBody>
      </p:sp>
    </p:spTree>
    <p:extLst>
      <p:ext uri="{BB962C8B-B14F-4D97-AF65-F5344CB8AC3E}">
        <p14:creationId xmlns:p14="http://schemas.microsoft.com/office/powerpoint/2010/main" val="201148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A4CFF-4BF9-449E-98AE-77F47FDC609D}" type="datetime1">
              <a:rPr lang="en-US" smtClean="0"/>
              <a:pPr/>
              <a:t>10/4/2019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28A6F-06A0-4359-A774-E9C76C0D0D08}" type="slidenum">
              <a:rPr lang="en-US" smtClean="0"/>
              <a:pPr/>
              <a:t>‹#›</a:t>
            </a:fld>
            <a:endParaRPr lang="en-US"/>
          </a:p>
        </p:txBody>
      </p:sp>
    </p:spTree>
    <p:extLst>
      <p:ext uri="{BB962C8B-B14F-4D97-AF65-F5344CB8AC3E}">
        <p14:creationId xmlns:p14="http://schemas.microsoft.com/office/powerpoint/2010/main" val="177733420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defTabSz="914400" rtl="0" eaLnBrk="1" latinLnBrk="0" hangingPunct="1">
        <a:spcBef>
          <a:spcPct val="0"/>
        </a:spcBef>
        <a:buNone/>
        <a:defRPr sz="4000" kern="1200" baseline="0">
          <a:solidFill>
            <a:srgbClr val="FFFF00"/>
          </a:solidFill>
          <a:latin typeface="+mj-lt"/>
          <a:ea typeface="+mj-ea"/>
          <a:cs typeface="+mj-cs"/>
        </a:defRPr>
      </a:lvl1pPr>
    </p:titleStyle>
    <p:bodyStyle>
      <a:lvl1pPr marL="342900" indent="-342900" algn="l" defTabSz="914400" rtl="0" eaLnBrk="1" latinLnBrk="0" hangingPunct="1">
        <a:spcBef>
          <a:spcPct val="20000"/>
        </a:spcBef>
        <a:buClr>
          <a:srgbClr val="FFFF00"/>
        </a:buClr>
        <a:buSzPct val="85000"/>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hemeOverride" Target="../theme/themeOverride7.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34.jpeg"/><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hemeOverride" Target="../theme/themeOverride1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0" y="152400"/>
            <a:ext cx="9144000" cy="1323439"/>
          </a:xfrm>
          <a:prstGeom prst="rect">
            <a:avLst/>
          </a:prstGeom>
          <a:noFill/>
        </p:spPr>
        <p:txBody>
          <a:bodyPr wrap="square" rtlCol="0">
            <a:spAutoFit/>
          </a:bodyPr>
          <a:lstStyle/>
          <a:p>
            <a:pPr algn="ctr"/>
            <a:r>
              <a:rPr lang="en-US" sz="4000" b="1" dirty="0">
                <a:solidFill>
                  <a:srgbClr val="FFFF00"/>
                </a:solidFill>
                <a:latin typeface="+mj-lt"/>
                <a:cs typeface="Microsoft Sans Serif" pitchFamily="34" charset="0"/>
              </a:rPr>
              <a:t>Cannabis Use in </a:t>
            </a:r>
            <a:r>
              <a:rPr lang="en-US" sz="4000" b="1" dirty="0" smtClean="0">
                <a:solidFill>
                  <a:srgbClr val="FFFF00"/>
                </a:solidFill>
                <a:latin typeface="+mj-lt"/>
                <a:cs typeface="Microsoft Sans Serif" pitchFamily="34" charset="0"/>
              </a:rPr>
              <a:t>Adolescents and Young Adults: </a:t>
            </a:r>
            <a:r>
              <a:rPr lang="en-US" sz="4000" dirty="0" smtClean="0">
                <a:solidFill>
                  <a:srgbClr val="FFFF00"/>
                </a:solidFill>
                <a:latin typeface="+mj-lt"/>
                <a:cs typeface="Microsoft Sans Serif" pitchFamily="34" charset="0"/>
              </a:rPr>
              <a:t>The </a:t>
            </a:r>
            <a:r>
              <a:rPr lang="en-US" sz="4000" dirty="0">
                <a:solidFill>
                  <a:srgbClr val="FFFF00"/>
                </a:solidFill>
                <a:latin typeface="+mj-lt"/>
                <a:cs typeface="Microsoft Sans Serif" pitchFamily="34" charset="0"/>
              </a:rPr>
              <a:t>Who, What, and How</a:t>
            </a:r>
          </a:p>
        </p:txBody>
      </p:sp>
      <p:sp>
        <p:nvSpPr>
          <p:cNvPr id="11" name="Rectangle 3"/>
          <p:cNvSpPr>
            <a:spLocks/>
          </p:cNvSpPr>
          <p:nvPr/>
        </p:nvSpPr>
        <p:spPr bwMode="auto">
          <a:xfrm>
            <a:off x="0" y="472440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20000"/>
              </a:spcBef>
              <a:buFont typeface="Arial" pitchFamily="34" charset="0"/>
              <a:buNone/>
            </a:pPr>
            <a:r>
              <a:rPr lang="en-US" sz="2400" b="1" dirty="0" smtClean="0">
                <a:latin typeface="+mj-lt"/>
                <a:cs typeface="Microsoft Sans Serif" pitchFamily="34" charset="0"/>
              </a:rPr>
              <a:t>Thomas E. Freese, Ph.D.</a:t>
            </a:r>
            <a:br>
              <a:rPr lang="en-US" sz="2400" b="1" dirty="0" smtClean="0">
                <a:latin typeface="+mj-lt"/>
                <a:cs typeface="Microsoft Sans Serif" pitchFamily="34" charset="0"/>
              </a:rPr>
            </a:br>
            <a:r>
              <a:rPr lang="en-US" sz="2400" dirty="0" smtClean="0">
                <a:latin typeface="+mj-lt"/>
                <a:cs typeface="Microsoft Sans Serif" pitchFamily="34" charset="0"/>
              </a:rPr>
              <a:t>Co-Director, UCLA Integrated Substance Abuse Programs</a:t>
            </a:r>
            <a:br>
              <a:rPr lang="en-US" sz="2400" dirty="0" smtClean="0">
                <a:latin typeface="+mj-lt"/>
                <a:cs typeface="Microsoft Sans Serif" pitchFamily="34" charset="0"/>
              </a:rPr>
            </a:br>
            <a:r>
              <a:rPr lang="en-US" sz="2400" dirty="0" smtClean="0">
                <a:latin typeface="+mj-lt"/>
                <a:cs typeface="Microsoft Sans Serif" pitchFamily="34" charset="0"/>
              </a:rPr>
              <a:t>Co-Director, Pacific Southwest Addiction Technology Transfer Center</a:t>
            </a:r>
            <a:endParaRPr lang="en-US" sz="2400" dirty="0">
              <a:latin typeface="+mj-lt"/>
              <a:cs typeface="Microsoft Sans Serif" pitchFamily="34" charset="0"/>
            </a:endParaRPr>
          </a:p>
          <a:p>
            <a:pPr algn="ctr" eaLnBrk="0" hangingPunct="0">
              <a:spcBef>
                <a:spcPct val="20000"/>
              </a:spcBef>
              <a:buFont typeface="Arial" pitchFamily="34" charset="0"/>
              <a:buNone/>
            </a:pPr>
            <a:r>
              <a:rPr lang="en-US" sz="2400" dirty="0" smtClean="0">
                <a:solidFill>
                  <a:srgbClr val="FFFF00"/>
                </a:solidFill>
                <a:latin typeface="+mj-lt"/>
                <a:cs typeface="Microsoft Sans Serif" pitchFamily="34" charset="0"/>
              </a:rPr>
              <a:t>tfreese@mednet.ucla.edu</a:t>
            </a:r>
          </a:p>
          <a:p>
            <a:pPr algn="ctr" eaLnBrk="0" hangingPunct="0">
              <a:spcBef>
                <a:spcPct val="20000"/>
              </a:spcBef>
              <a:buFont typeface="Arial" pitchFamily="34" charset="0"/>
              <a:buNone/>
            </a:pPr>
            <a:r>
              <a:rPr lang="en-US" sz="2400" smtClean="0">
                <a:solidFill>
                  <a:srgbClr val="FFFF00"/>
                </a:solidFill>
                <a:latin typeface="+mj-lt"/>
                <a:cs typeface="Microsoft Sans Serif" pitchFamily="34" charset="0"/>
              </a:rPr>
              <a:t>www.uclaisap.org                                                             www.psattc.org</a:t>
            </a:r>
            <a:endParaRPr lang="en-US" sz="2400" dirty="0" smtClean="0">
              <a:latin typeface="+mj-lt"/>
              <a:cs typeface="Microsoft Sans Serif"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060" y="1600200"/>
            <a:ext cx="5389880" cy="3039892"/>
          </a:xfrm>
          <a:prstGeom prst="rect">
            <a:avLst/>
          </a:prstGeom>
          <a:effectLst>
            <a:glow rad="228600">
              <a:schemeClr val="accent1">
                <a:satMod val="175000"/>
                <a:alpha val="40000"/>
              </a:schemeClr>
            </a:glow>
            <a:softEdge rad="127000"/>
          </a:effectLst>
        </p:spPr>
      </p:pic>
    </p:spTree>
    <p:custDataLst>
      <p:tags r:id="rId1"/>
    </p:custDataLst>
    <p:extLst>
      <p:ext uri="{BB962C8B-B14F-4D97-AF65-F5344CB8AC3E}">
        <p14:creationId xmlns:p14="http://schemas.microsoft.com/office/powerpoint/2010/main" val="3455696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095375"/>
          </a:xfrm>
        </p:spPr>
        <p:txBody>
          <a:bodyPr>
            <a:normAutofit fontScale="90000"/>
          </a:bodyPr>
          <a:lstStyle/>
          <a:p>
            <a:r>
              <a:rPr lang="en-US" dirty="0" smtClean="0"/>
              <a:t>Age Breakdown of Current Marijuana Users among People 12 and Older, 2016</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10</a:t>
            </a:fld>
            <a:endParaRPr lang="en-US"/>
          </a:p>
        </p:txBody>
      </p:sp>
      <p:pic>
        <p:nvPicPr>
          <p:cNvPr id="5" name="Picture 4"/>
          <p:cNvPicPr>
            <a:picLocks noChangeAspect="1"/>
          </p:cNvPicPr>
          <p:nvPr/>
        </p:nvPicPr>
        <p:blipFill>
          <a:blip r:embed="rId3"/>
          <a:stretch>
            <a:fillRect/>
          </a:stretch>
        </p:blipFill>
        <p:spPr>
          <a:xfrm>
            <a:off x="990600" y="1905000"/>
            <a:ext cx="7087830" cy="41386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0" y="6550223"/>
            <a:ext cx="5135572" cy="307777"/>
          </a:xfrm>
          <a:prstGeom prst="rect">
            <a:avLst/>
          </a:prstGeom>
          <a:noFill/>
        </p:spPr>
        <p:txBody>
          <a:bodyPr wrap="square" rtlCol="0">
            <a:spAutoFit/>
          </a:bodyPr>
          <a:lstStyle/>
          <a:p>
            <a:r>
              <a:rPr lang="en-US" sz="1400" dirty="0" smtClean="0">
                <a:latin typeface="+mj-lt"/>
                <a:cs typeface="Microsoft Sans Serif"/>
              </a:rPr>
              <a:t>SOURCE:  SAMHSA, NSDUH, 2016 findings.</a:t>
            </a:r>
            <a:endParaRPr lang="en-US" sz="1400" dirty="0">
              <a:latin typeface="+mj-lt"/>
              <a:cs typeface="Microsoft Sans Serif"/>
            </a:endParaRPr>
          </a:p>
        </p:txBody>
      </p:sp>
    </p:spTree>
    <p:extLst>
      <p:ext uri="{BB962C8B-B14F-4D97-AF65-F5344CB8AC3E}">
        <p14:creationId xmlns:p14="http://schemas.microsoft.com/office/powerpoint/2010/main" val="3671312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166255"/>
          </a:xfrm>
        </p:spPr>
        <p:txBody>
          <a:bodyPr>
            <a:noAutofit/>
          </a:bodyPr>
          <a:lstStyle/>
          <a:p>
            <a:r>
              <a:rPr lang="en-US" dirty="0"/>
              <a:t>Primary Substance of Abuse at Admission: 2004-2014</a:t>
            </a:r>
          </a:p>
        </p:txBody>
      </p:sp>
      <p:pic>
        <p:nvPicPr>
          <p:cNvPr id="5" name="Picture 4"/>
          <p:cNvPicPr>
            <a:picLocks noChangeAspect="1"/>
          </p:cNvPicPr>
          <p:nvPr/>
        </p:nvPicPr>
        <p:blipFill>
          <a:blip r:embed="rId3"/>
          <a:stretch>
            <a:fillRect/>
          </a:stretch>
        </p:blipFill>
        <p:spPr>
          <a:xfrm>
            <a:off x="464519" y="1676400"/>
            <a:ext cx="8214963" cy="4419600"/>
          </a:xfrm>
          <a:prstGeom prst="rect">
            <a:avLst/>
          </a:prstGeom>
          <a:ln>
            <a:noFill/>
          </a:ln>
          <a:effectLst>
            <a:softEdge rad="112500"/>
          </a:effectLst>
        </p:spPr>
      </p:pic>
      <p:sp>
        <p:nvSpPr>
          <p:cNvPr id="6" name="Rectangle 4"/>
          <p:cNvSpPr>
            <a:spLocks noChangeArrowheads="1"/>
          </p:cNvSpPr>
          <p:nvPr/>
        </p:nvSpPr>
        <p:spPr bwMode="auto">
          <a:xfrm>
            <a:off x="0" y="6546850"/>
            <a:ext cx="467974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SAMHSA, Treatment Episode Data Set, 2014  results.</a:t>
            </a:r>
          </a:p>
        </p:txBody>
      </p:sp>
      <p:sp>
        <p:nvSpPr>
          <p:cNvPr id="3" name="Slide Number Placeholder 2"/>
          <p:cNvSpPr>
            <a:spLocks noGrp="1"/>
          </p:cNvSpPr>
          <p:nvPr>
            <p:ph type="sldNum" sz="quarter" idx="12"/>
          </p:nvPr>
        </p:nvSpPr>
        <p:spPr/>
        <p:txBody>
          <a:bodyPr/>
          <a:lstStyle/>
          <a:p>
            <a:fld id="{70F353DC-E220-4A57-A478-FFF9A64FA4CB}" type="slidenum">
              <a:rPr lang="en-US" altLang="en-US" smtClean="0"/>
              <a:pPr/>
              <a:t>11</a:t>
            </a:fld>
            <a:endParaRPr lang="en-US" altLang="en-US"/>
          </a:p>
        </p:txBody>
      </p:sp>
    </p:spTree>
    <p:extLst>
      <p:ext uri="{BB962C8B-B14F-4D97-AF65-F5344CB8AC3E}">
        <p14:creationId xmlns:p14="http://schemas.microsoft.com/office/powerpoint/2010/main" val="1707758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Public Opinion on Legalizing Marijuana</a:t>
            </a:r>
            <a:br>
              <a:rPr lang="en-US" dirty="0" smtClean="0"/>
            </a:br>
            <a:r>
              <a:rPr lang="en-US" dirty="0" smtClean="0"/>
              <a:t>1969-2017</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12</a:t>
            </a:fld>
            <a:endParaRPr lang="en-US"/>
          </a:p>
        </p:txBody>
      </p:sp>
      <p:pic>
        <p:nvPicPr>
          <p:cNvPr id="5" name="Picture 4"/>
          <p:cNvPicPr>
            <a:picLocks noChangeAspect="1"/>
          </p:cNvPicPr>
          <p:nvPr/>
        </p:nvPicPr>
        <p:blipFill>
          <a:blip r:embed="rId3"/>
          <a:stretch>
            <a:fillRect/>
          </a:stretch>
        </p:blipFill>
        <p:spPr>
          <a:xfrm>
            <a:off x="152401" y="2102718"/>
            <a:ext cx="4267200" cy="3545607"/>
          </a:xfrm>
          <a:prstGeom prst="rect">
            <a:avLst/>
          </a:prstGeom>
        </p:spPr>
      </p:pic>
      <p:pic>
        <p:nvPicPr>
          <p:cNvPr id="6" name="Picture 5"/>
          <p:cNvPicPr>
            <a:picLocks noChangeAspect="1"/>
          </p:cNvPicPr>
          <p:nvPr/>
        </p:nvPicPr>
        <p:blipFill>
          <a:blip r:embed="rId4"/>
          <a:stretch>
            <a:fillRect/>
          </a:stretch>
        </p:blipFill>
        <p:spPr>
          <a:xfrm>
            <a:off x="4835525" y="2117958"/>
            <a:ext cx="4104965" cy="3545607"/>
          </a:xfrm>
          <a:prstGeom prst="rect">
            <a:avLst/>
          </a:prstGeom>
        </p:spPr>
      </p:pic>
      <p:sp>
        <p:nvSpPr>
          <p:cNvPr id="7" name="TextBox 6"/>
          <p:cNvSpPr txBox="1"/>
          <p:nvPr/>
        </p:nvSpPr>
        <p:spPr>
          <a:xfrm>
            <a:off x="1981200" y="5791200"/>
            <a:ext cx="5181600" cy="830997"/>
          </a:xfrm>
          <a:prstGeom prst="rect">
            <a:avLst/>
          </a:prstGeom>
          <a:noFill/>
        </p:spPr>
        <p:txBody>
          <a:bodyPr wrap="square" rtlCol="0">
            <a:spAutoFit/>
          </a:bodyPr>
          <a:lstStyle/>
          <a:p>
            <a:pPr algn="ctr"/>
            <a:r>
              <a:rPr lang="en-US" sz="2400" dirty="0" smtClean="0"/>
              <a:t>In 2017, about </a:t>
            </a:r>
            <a:r>
              <a:rPr lang="en-US" sz="2400" b="1" dirty="0" smtClean="0">
                <a:solidFill>
                  <a:srgbClr val="FFFF00"/>
                </a:solidFill>
              </a:rPr>
              <a:t>six in ten </a:t>
            </a:r>
            <a:r>
              <a:rPr lang="en-US" sz="2400" dirty="0" smtClean="0"/>
              <a:t>Americans said the use of marijuana should be legalized</a:t>
            </a:r>
            <a:endParaRPr lang="en-US" sz="2400" dirty="0"/>
          </a:p>
        </p:txBody>
      </p:sp>
      <p:sp>
        <p:nvSpPr>
          <p:cNvPr id="8" name="TextBox 7"/>
          <p:cNvSpPr txBox="1"/>
          <p:nvPr/>
        </p:nvSpPr>
        <p:spPr>
          <a:xfrm>
            <a:off x="-30172" y="6550223"/>
            <a:ext cx="45850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a:ea typeface="+mn-ea"/>
                <a:cs typeface="Microsoft Sans Serif"/>
              </a:rPr>
              <a:t>SOURCE: Pew Research Center, 2017</a:t>
            </a:r>
            <a:r>
              <a:rPr kumimoji="0" lang="en-US" sz="1400" b="0" i="0" u="none" strike="noStrike" kern="1200" cap="none" spc="0" normalizeH="0" noProof="0" dirty="0" smtClean="0">
                <a:ln>
                  <a:noFill/>
                </a:ln>
                <a:solidFill>
                  <a:prstClr val="white"/>
                </a:solidFill>
                <a:effectLst/>
                <a:uLnTx/>
                <a:uFillTx/>
                <a:latin typeface="Calibri"/>
                <a:ea typeface="+mn-ea"/>
                <a:cs typeface="Microsoft Sans Serif"/>
              </a:rPr>
              <a:t>.</a:t>
            </a:r>
            <a:endParaRPr kumimoji="0" lang="en-US" sz="1400" b="0" i="0" u="none" strike="noStrike" kern="1200" cap="none" spc="0" normalizeH="0" baseline="0" noProof="0" dirty="0">
              <a:ln>
                <a:noFill/>
              </a:ln>
              <a:solidFill>
                <a:prstClr val="white"/>
              </a:solidFill>
              <a:effectLst/>
              <a:uLnTx/>
              <a:uFillTx/>
              <a:latin typeface="Calibri"/>
              <a:ea typeface="+mn-ea"/>
              <a:cs typeface="Microsoft Sans Serif"/>
            </a:endParaRPr>
          </a:p>
        </p:txBody>
      </p:sp>
    </p:spTree>
    <p:extLst>
      <p:ext uri="{BB962C8B-B14F-4D97-AF65-F5344CB8AC3E}">
        <p14:creationId xmlns:p14="http://schemas.microsoft.com/office/powerpoint/2010/main" val="2916454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2400"/>
            <a:ext cx="7886700" cy="1325563"/>
          </a:xfrm>
        </p:spPr>
        <p:txBody>
          <a:bodyPr>
            <a:normAutofit/>
          </a:bodyPr>
          <a:lstStyle/>
          <a:p>
            <a:r>
              <a:rPr lang="en-US" dirty="0" smtClean="0"/>
              <a:t>Recreational and Medical Use of Cannabis in the U.S.</a:t>
            </a:r>
            <a:endParaRPr lang="en-US" dirty="0"/>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13</a:t>
            </a:fld>
            <a:endParaRPr lang="en-US" altLang="en-US"/>
          </a:p>
        </p:txBody>
      </p:sp>
      <p:pic>
        <p:nvPicPr>
          <p:cNvPr id="5" name="Picture 4"/>
          <p:cNvPicPr>
            <a:picLocks noChangeAspect="1"/>
          </p:cNvPicPr>
          <p:nvPr/>
        </p:nvPicPr>
        <p:blipFill>
          <a:blip r:embed="rId3"/>
          <a:stretch>
            <a:fillRect/>
          </a:stretch>
        </p:blipFill>
        <p:spPr>
          <a:xfrm>
            <a:off x="609600" y="1447800"/>
            <a:ext cx="8110105" cy="4980192"/>
          </a:xfrm>
          <a:prstGeom prst="rect">
            <a:avLst/>
          </a:prstGeom>
        </p:spPr>
      </p:pic>
      <p:sp>
        <p:nvSpPr>
          <p:cNvPr id="6" name="TextBox 5"/>
          <p:cNvSpPr txBox="1"/>
          <p:nvPr/>
        </p:nvSpPr>
        <p:spPr>
          <a:xfrm>
            <a:off x="-30172" y="6553199"/>
            <a:ext cx="54403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a:ea typeface="+mn-ea"/>
                <a:cs typeface="Microsoft Sans Serif"/>
              </a:rPr>
              <a:t>SOURCE: National Conference of State Legislatures website,</a:t>
            </a:r>
            <a:r>
              <a:rPr kumimoji="0" lang="en-US" sz="1400" b="0" i="0" u="none" strike="noStrike" kern="1200" cap="none" spc="0" normalizeH="0" noProof="0" dirty="0" smtClean="0">
                <a:ln>
                  <a:noFill/>
                </a:ln>
                <a:solidFill>
                  <a:prstClr val="white"/>
                </a:solidFill>
                <a:effectLst/>
                <a:uLnTx/>
                <a:uFillTx/>
                <a:latin typeface="Calibri"/>
                <a:ea typeface="+mn-ea"/>
                <a:cs typeface="Microsoft Sans Serif"/>
              </a:rPr>
              <a:t> 2018.</a:t>
            </a:r>
            <a:endParaRPr kumimoji="0" lang="en-US" sz="1400" b="0" i="0" u="none" strike="noStrike" kern="1200" cap="none" spc="0" normalizeH="0" baseline="0" noProof="0" dirty="0">
              <a:ln>
                <a:noFill/>
              </a:ln>
              <a:solidFill>
                <a:prstClr val="white"/>
              </a:solidFill>
              <a:effectLst/>
              <a:uLnTx/>
              <a:uFillTx/>
              <a:latin typeface="Calibri"/>
              <a:ea typeface="+mn-ea"/>
              <a:cs typeface="Microsoft Sans Serif"/>
            </a:endParaRPr>
          </a:p>
        </p:txBody>
      </p:sp>
    </p:spTree>
    <p:extLst>
      <p:ext uri="{BB962C8B-B14F-4D97-AF65-F5344CB8AC3E}">
        <p14:creationId xmlns:p14="http://schemas.microsoft.com/office/powerpoint/2010/main" val="2726391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066" y="0"/>
            <a:ext cx="8229600" cy="914400"/>
          </a:xfrm>
        </p:spPr>
        <p:txBody>
          <a:bodyPr/>
          <a:lstStyle/>
          <a:p>
            <a:r>
              <a:rPr lang="en-US" dirty="0" smtClean="0"/>
              <a:t>Why Do People Use Marijuana?</a:t>
            </a:r>
            <a:endParaRPr lang="en-US" dirty="0"/>
          </a:p>
        </p:txBody>
      </p:sp>
      <p:sp>
        <p:nvSpPr>
          <p:cNvPr id="3" name="Content Placeholder 2"/>
          <p:cNvSpPr>
            <a:spLocks noGrp="1"/>
          </p:cNvSpPr>
          <p:nvPr>
            <p:ph idx="1"/>
          </p:nvPr>
        </p:nvSpPr>
        <p:spPr>
          <a:xfrm>
            <a:off x="-30172" y="914400"/>
            <a:ext cx="9174172" cy="609600"/>
          </a:xfrm>
        </p:spPr>
        <p:txBody>
          <a:bodyPr>
            <a:normAutofit/>
          </a:bodyPr>
          <a:lstStyle/>
          <a:p>
            <a:pPr marL="0" indent="0" algn="ctr">
              <a:buNone/>
            </a:pPr>
            <a:r>
              <a:rPr lang="en-US" sz="2800" dirty="0" smtClean="0">
                <a:cs typeface="Microsoft Sans Serif" pitchFamily="34" charset="0"/>
              </a:rPr>
              <a:t>Among people who used marijuana in the past year:</a:t>
            </a:r>
          </a:p>
        </p:txBody>
      </p:sp>
      <p:sp>
        <p:nvSpPr>
          <p:cNvPr id="4" name="Slide Number Placeholder 3"/>
          <p:cNvSpPr>
            <a:spLocks noGrp="1"/>
          </p:cNvSpPr>
          <p:nvPr>
            <p:ph type="sldNum" sz="quarter" idx="12"/>
          </p:nvPr>
        </p:nvSpPr>
        <p:spPr/>
        <p:txBody>
          <a:bodyPr/>
          <a:lstStyle/>
          <a:p>
            <a:fld id="{C1B28A6F-06A0-4359-A774-E9C76C0D0D08}" type="slidenum">
              <a:rPr lang="en-US" smtClean="0"/>
              <a:pPr/>
              <a:t>14</a:t>
            </a:fld>
            <a:endParaRPr lang="en-US"/>
          </a:p>
        </p:txBody>
      </p:sp>
      <p:sp>
        <p:nvSpPr>
          <p:cNvPr id="5" name="TextBox 4"/>
          <p:cNvSpPr txBox="1"/>
          <p:nvPr/>
        </p:nvSpPr>
        <p:spPr>
          <a:xfrm>
            <a:off x="-30172" y="6550223"/>
            <a:ext cx="4585038" cy="307777"/>
          </a:xfrm>
          <a:prstGeom prst="rect">
            <a:avLst/>
          </a:prstGeom>
          <a:noFill/>
        </p:spPr>
        <p:txBody>
          <a:bodyPr wrap="square" rtlCol="0">
            <a:spAutoFit/>
          </a:bodyPr>
          <a:lstStyle/>
          <a:p>
            <a:r>
              <a:rPr lang="en-US" sz="1400" dirty="0" smtClean="0">
                <a:latin typeface="+mj-lt"/>
                <a:cs typeface="Microsoft Sans Serif"/>
              </a:rPr>
              <a:t>SOURCE: Pew Charitable Trust, 2013.</a:t>
            </a:r>
            <a:endParaRPr lang="en-US" sz="1400" dirty="0">
              <a:latin typeface="+mj-lt"/>
              <a:cs typeface="Microsoft Sans Serif"/>
            </a:endParaRPr>
          </a:p>
        </p:txBody>
      </p:sp>
      <p:graphicFrame>
        <p:nvGraphicFramePr>
          <p:cNvPr id="6" name="Chart 5"/>
          <p:cNvGraphicFramePr/>
          <p:nvPr>
            <p:extLst>
              <p:ext uri="{D42A27DB-BD31-4B8C-83A1-F6EECF244321}">
                <p14:modId xmlns:p14="http://schemas.microsoft.com/office/powerpoint/2010/main" val="4000622287"/>
              </p:ext>
            </p:extLst>
          </p:nvPr>
        </p:nvGraphicFramePr>
        <p:xfrm>
          <a:off x="0" y="1089409"/>
          <a:ext cx="9144000" cy="5640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5131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838200"/>
          </a:xfrm>
        </p:spPr>
        <p:txBody>
          <a:bodyPr vert="horz" lIns="91440" tIns="45720" rIns="91440" bIns="45720" rtlCol="0" anchor="ctr">
            <a:normAutofit fontScale="90000"/>
          </a:bodyPr>
          <a:lstStyle/>
          <a:p>
            <a:pPr>
              <a:lnSpc>
                <a:spcPct val="90000"/>
              </a:lnSpc>
            </a:pPr>
            <a:r>
              <a:rPr lang="en-US" sz="4400" dirty="0" smtClean="0"/>
              <a:t>Marijuana is </a:t>
            </a:r>
            <a:r>
              <a:rPr lang="en-US" sz="4400" dirty="0"/>
              <a:t>Now More Common than </a:t>
            </a:r>
            <a:br>
              <a:rPr lang="en-US" sz="4400" dirty="0"/>
            </a:br>
            <a:r>
              <a:rPr lang="en-US" sz="4400" dirty="0"/>
              <a:t>Cigarettes among </a:t>
            </a:r>
            <a:r>
              <a:rPr lang="en-US" sz="4400" dirty="0" smtClean="0"/>
              <a:t>High School Seniors</a:t>
            </a:r>
            <a:endParaRPr lang="en-US" sz="4400" dirty="0"/>
          </a:p>
        </p:txBody>
      </p:sp>
      <p:sp>
        <p:nvSpPr>
          <p:cNvPr id="5" name="TextBox 4"/>
          <p:cNvSpPr txBox="1"/>
          <p:nvPr/>
        </p:nvSpPr>
        <p:spPr>
          <a:xfrm>
            <a:off x="0" y="6550223"/>
            <a:ext cx="4876800" cy="307777"/>
          </a:xfrm>
          <a:prstGeom prst="rect">
            <a:avLst/>
          </a:prstGeom>
          <a:noFill/>
        </p:spPr>
        <p:txBody>
          <a:bodyPr wrap="square" rtlCol="0">
            <a:spAutoFit/>
          </a:bodyPr>
          <a:lstStyle/>
          <a:p>
            <a:pPr defTabSz="685800"/>
            <a:r>
              <a:rPr lang="en-US" sz="1400" dirty="0">
                <a:solidFill>
                  <a:prstClr val="white"/>
                </a:solidFill>
                <a:latin typeface="+mj-lt"/>
                <a:ea typeface="Microsoft Sans Serif" panose="020B0604020202020204" pitchFamily="34" charset="0"/>
                <a:cs typeface="Microsoft Sans Serif" panose="020B0604020202020204" pitchFamily="34" charset="0"/>
              </a:rPr>
              <a:t>SOURCE: </a:t>
            </a:r>
            <a:r>
              <a:rPr lang="en-US" sz="1400" dirty="0" smtClean="0">
                <a:solidFill>
                  <a:prstClr val="white"/>
                </a:solidFill>
                <a:latin typeface="+mj-lt"/>
                <a:ea typeface="Microsoft Sans Serif" panose="020B0604020202020204" pitchFamily="34" charset="0"/>
                <a:cs typeface="Microsoft Sans Serif" panose="020B0604020202020204" pitchFamily="34" charset="0"/>
              </a:rPr>
              <a:t>NIDA, MTF 2017 Results.</a:t>
            </a:r>
            <a:endParaRPr lang="en-US" sz="1400" dirty="0">
              <a:solidFill>
                <a:prstClr val="white"/>
              </a:solidFill>
              <a:latin typeface="+mj-lt"/>
              <a:ea typeface="Microsoft Sans Serif" panose="020B0604020202020204" pitchFamily="34" charset="0"/>
              <a:cs typeface="Microsoft Sans Serif" panose="020B0604020202020204" pitchFamily="34" charset="0"/>
            </a:endParaRPr>
          </a:p>
        </p:txBody>
      </p:sp>
      <p:grpSp>
        <p:nvGrpSpPr>
          <p:cNvPr id="4" name="Group 3"/>
          <p:cNvGrpSpPr/>
          <p:nvPr/>
        </p:nvGrpSpPr>
        <p:grpSpPr>
          <a:xfrm>
            <a:off x="1176454" y="1392040"/>
            <a:ext cx="6443546" cy="5161160"/>
            <a:chOff x="1524000" y="1683201"/>
            <a:chExt cx="5748454" cy="4385559"/>
          </a:xfrm>
        </p:grpSpPr>
        <p:pic>
          <p:nvPicPr>
            <p:cNvPr id="5122" name="Picture 2" descr="See text description be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83201"/>
              <a:ext cx="5748454" cy="4385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6600" y="2514600"/>
              <a:ext cx="783373" cy="369332"/>
            </a:xfrm>
            <a:prstGeom prst="rect">
              <a:avLst/>
            </a:prstGeom>
            <a:solidFill>
              <a:schemeClr val="tx2"/>
            </a:solidFill>
          </p:spPr>
          <p:txBody>
            <a:bodyPr wrap="square" rtlCol="0">
              <a:spAutoFit/>
            </a:bodyPr>
            <a:lstStyle/>
            <a:p>
              <a:r>
                <a:rPr lang="en-US" dirty="0" smtClean="0">
                  <a:solidFill>
                    <a:schemeClr val="bg1"/>
                  </a:solidFill>
                </a:rPr>
                <a:t>24.6%</a:t>
              </a:r>
              <a:endParaRPr lang="en-US" dirty="0">
                <a:solidFill>
                  <a:schemeClr val="bg1"/>
                </a:solidFill>
              </a:endParaRPr>
            </a:p>
          </p:txBody>
        </p:sp>
        <p:sp>
          <p:nvSpPr>
            <p:cNvPr id="6" name="TextBox 5"/>
            <p:cNvSpPr txBox="1"/>
            <p:nvPr/>
          </p:nvSpPr>
          <p:spPr>
            <a:xfrm>
              <a:off x="2493227" y="4648200"/>
              <a:ext cx="783373" cy="369332"/>
            </a:xfrm>
            <a:prstGeom prst="rect">
              <a:avLst/>
            </a:prstGeom>
            <a:solidFill>
              <a:schemeClr val="tx2"/>
            </a:solidFill>
          </p:spPr>
          <p:txBody>
            <a:bodyPr wrap="square" rtlCol="0">
              <a:spAutoFit/>
            </a:bodyPr>
            <a:lstStyle/>
            <a:p>
              <a:r>
                <a:rPr lang="en-US" dirty="0" smtClean="0">
                  <a:solidFill>
                    <a:schemeClr val="bg1"/>
                  </a:solidFill>
                </a:rPr>
                <a:t>1.9%</a:t>
              </a:r>
              <a:endParaRPr lang="en-US" dirty="0">
                <a:solidFill>
                  <a:schemeClr val="bg1"/>
                </a:solidFill>
              </a:endParaRPr>
            </a:p>
          </p:txBody>
        </p:sp>
        <p:sp>
          <p:nvSpPr>
            <p:cNvPr id="7" name="TextBox 6"/>
            <p:cNvSpPr txBox="1"/>
            <p:nvPr/>
          </p:nvSpPr>
          <p:spPr>
            <a:xfrm>
              <a:off x="6324600" y="4632147"/>
              <a:ext cx="783373" cy="369332"/>
            </a:xfrm>
            <a:prstGeom prst="rect">
              <a:avLst/>
            </a:prstGeom>
            <a:solidFill>
              <a:schemeClr val="tx2"/>
            </a:solidFill>
          </p:spPr>
          <p:txBody>
            <a:bodyPr wrap="square" rtlCol="0">
              <a:spAutoFit/>
            </a:bodyPr>
            <a:lstStyle/>
            <a:p>
              <a:r>
                <a:rPr lang="en-US" dirty="0" smtClean="0">
                  <a:solidFill>
                    <a:schemeClr val="bg1"/>
                  </a:solidFill>
                </a:rPr>
                <a:t>4.2%</a:t>
              </a:r>
              <a:endParaRPr lang="en-US" dirty="0">
                <a:solidFill>
                  <a:schemeClr val="bg1"/>
                </a:solidFill>
              </a:endParaRPr>
            </a:p>
          </p:txBody>
        </p:sp>
        <p:sp>
          <p:nvSpPr>
            <p:cNvPr id="8" name="TextBox 7"/>
            <p:cNvSpPr txBox="1"/>
            <p:nvPr/>
          </p:nvSpPr>
          <p:spPr>
            <a:xfrm>
              <a:off x="6324600" y="4202668"/>
              <a:ext cx="783373" cy="369332"/>
            </a:xfrm>
            <a:prstGeom prst="rect">
              <a:avLst/>
            </a:prstGeom>
            <a:solidFill>
              <a:schemeClr val="tx2"/>
            </a:solidFill>
          </p:spPr>
          <p:txBody>
            <a:bodyPr wrap="square" rtlCol="0">
              <a:spAutoFit/>
            </a:bodyPr>
            <a:lstStyle/>
            <a:p>
              <a:r>
                <a:rPr lang="en-US" dirty="0" smtClean="0">
                  <a:solidFill>
                    <a:schemeClr val="bg1"/>
                  </a:solidFill>
                </a:rPr>
                <a:t>5.9%</a:t>
              </a:r>
              <a:endParaRPr lang="en-US" dirty="0">
                <a:solidFill>
                  <a:schemeClr val="bg1"/>
                </a:solidFill>
              </a:endParaRPr>
            </a:p>
          </p:txBody>
        </p:sp>
      </p:grpSp>
      <p:sp>
        <p:nvSpPr>
          <p:cNvPr id="9" name="Slide Number Placeholder 8"/>
          <p:cNvSpPr>
            <a:spLocks noGrp="1"/>
          </p:cNvSpPr>
          <p:nvPr>
            <p:ph type="sldNum" sz="quarter" idx="12"/>
          </p:nvPr>
        </p:nvSpPr>
        <p:spPr/>
        <p:txBody>
          <a:bodyPr/>
          <a:lstStyle/>
          <a:p>
            <a:fld id="{7BB5887B-BB3E-4BA5-8A1E-2508AB54A26D}" type="slidenum">
              <a:rPr lang="en-US" smtClean="0"/>
              <a:pPr/>
              <a:t>15</a:t>
            </a:fld>
            <a:endParaRPr lang="en-US"/>
          </a:p>
        </p:txBody>
      </p:sp>
    </p:spTree>
    <p:extLst>
      <p:ext uri="{BB962C8B-B14F-4D97-AF65-F5344CB8AC3E}">
        <p14:creationId xmlns:p14="http://schemas.microsoft.com/office/powerpoint/2010/main" val="671678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9" name="Group 18"/>
          <p:cNvGrpSpPr/>
          <p:nvPr/>
        </p:nvGrpSpPr>
        <p:grpSpPr>
          <a:xfrm>
            <a:off x="2228850" y="2365547"/>
            <a:ext cx="1428480" cy="2532147"/>
            <a:chOff x="1752600" y="2324100"/>
            <a:chExt cx="1616012" cy="3009900"/>
          </a:xfrm>
        </p:grpSpPr>
        <p:pic>
          <p:nvPicPr>
            <p:cNvPr id="16" name="Picture 14" descr="http://www.clker.com/cliparts/G/f/T/k/p/u/blue-person-no-shadow-hi.pn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2324100"/>
              <a:ext cx="1616012" cy="30099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020233" y="3533783"/>
              <a:ext cx="1148177" cy="553997"/>
            </a:xfrm>
            <a:prstGeom prst="rect">
              <a:avLst/>
            </a:prstGeom>
            <a:noFill/>
          </p:spPr>
          <p:txBody>
            <a:bodyPr wrap="none" rtlCol="0">
              <a:spAutoFit/>
            </a:bodyPr>
            <a:lstStyle/>
            <a:p>
              <a:pPr defTabSz="685800"/>
              <a:r>
                <a:rPr lang="en-US" sz="2100" b="1" dirty="0" smtClean="0">
                  <a:solidFill>
                    <a:prstClr val="white"/>
                  </a:solidFill>
                  <a:latin typeface="Calibri"/>
                </a:rPr>
                <a:t>64.5%</a:t>
              </a:r>
              <a:endParaRPr lang="en-US" sz="2100" b="1" dirty="0">
                <a:solidFill>
                  <a:prstClr val="white"/>
                </a:solidFill>
                <a:latin typeface="Calibri"/>
              </a:endParaRPr>
            </a:p>
          </p:txBody>
        </p:sp>
      </p:grpSp>
      <p:grpSp>
        <p:nvGrpSpPr>
          <p:cNvPr id="2049" name="Group 2048"/>
          <p:cNvGrpSpPr/>
          <p:nvPr/>
        </p:nvGrpSpPr>
        <p:grpSpPr>
          <a:xfrm>
            <a:off x="6515098" y="3505200"/>
            <a:ext cx="1085852" cy="1392495"/>
            <a:chOff x="6858000" y="3920047"/>
            <a:chExt cx="1447802" cy="1413953"/>
          </a:xfrm>
        </p:grpSpPr>
        <p:pic>
          <p:nvPicPr>
            <p:cNvPr id="18" name="Picture 17" descr="http://www.clker.com/cliparts/G/f/T/k/p/u/blue-person-no-shadow-hi.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8000" y="3920047"/>
              <a:ext cx="1447802" cy="141395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118751" y="4463586"/>
              <a:ext cx="1148177" cy="553997"/>
            </a:xfrm>
            <a:prstGeom prst="rect">
              <a:avLst/>
            </a:prstGeom>
            <a:noFill/>
          </p:spPr>
          <p:txBody>
            <a:bodyPr wrap="none" rtlCol="0">
              <a:spAutoFit/>
            </a:bodyPr>
            <a:lstStyle/>
            <a:p>
              <a:pPr defTabSz="685800"/>
              <a:r>
                <a:rPr lang="en-US" sz="2100" b="1" dirty="0" smtClean="0">
                  <a:solidFill>
                    <a:prstClr val="white"/>
                  </a:solidFill>
                  <a:latin typeface="Calibri"/>
                </a:rPr>
                <a:t>41.5%</a:t>
              </a:r>
              <a:endParaRPr lang="en-US" sz="2100" b="1" dirty="0">
                <a:solidFill>
                  <a:prstClr val="white"/>
                </a:solidFill>
                <a:latin typeface="Calibri"/>
              </a:endParaRPr>
            </a:p>
          </p:txBody>
        </p:sp>
      </p:grpSp>
      <p:sp>
        <p:nvSpPr>
          <p:cNvPr id="6" name="Title 1"/>
          <p:cNvSpPr>
            <a:spLocks noGrp="1"/>
          </p:cNvSpPr>
          <p:nvPr>
            <p:ph type="title"/>
          </p:nvPr>
        </p:nvSpPr>
        <p:spPr>
          <a:xfrm>
            <a:off x="0" y="476946"/>
            <a:ext cx="9143999" cy="833708"/>
          </a:xfrm>
        </p:spPr>
        <p:txBody>
          <a:bodyPr vert="horz" lIns="91440" tIns="45720" rIns="91440" bIns="45720" rtlCol="0" anchor="ctr">
            <a:normAutofit fontScale="90000"/>
          </a:bodyPr>
          <a:lstStyle/>
          <a:p>
            <a:pPr>
              <a:lnSpc>
                <a:spcPct val="90000"/>
              </a:lnSpc>
            </a:pPr>
            <a:r>
              <a:rPr lang="en-US" sz="4400" dirty="0"/>
              <a:t>Perceived Cannabis Harm and Use </a:t>
            </a:r>
            <a:r>
              <a:rPr lang="en-US" sz="4400" dirty="0" smtClean="0"/>
              <a:t>among Middle and High School Students</a:t>
            </a:r>
            <a:endParaRPr lang="en-US" sz="4400" dirty="0"/>
          </a:p>
        </p:txBody>
      </p:sp>
      <p:sp>
        <p:nvSpPr>
          <p:cNvPr id="5" name="AutoShape 10" descr="data:image/jpeg;base64,/9j/4AAQSkZJRgABAQAAAQABAAD/2wCEAAkGBw0MDA0NDQ0QDg0NEBAPDA0QDw8SDg0NFRIWFxYRFRUYHSkgGBolGxUTITEhJSkrMC4uFx8zODMsNygtLisBCgoKDg0OGhAQGCwkHCQsLCwsLCwsLCwsLCwsLCwtLCwsLCwsLCwsLCwsLCwsLCwsLCwsLCwsLCwsLCwsLCwsLP/AABEIARwAsQMBEQACEQEDEQH/xAAcAAACAgMBAQAAAAAAAAAAAAAAAQIHBQYIAwT/xABFEAACAgEBAwgGBgcGBwEAAAAAAQIDBBEFEjEGBxMhQVFhgSJScZKhwRQyYoKRsSNCcqKywtEzU2Nzw9IWJDREZOHxFf/EABoBAQEAAwEBAAAAAAAAAAAAAAABAwQFAgb/xAAvEQEAAgIBAgUDAgYDAQAAAAAAAQIDEQQhMRIiMkFhQlFxE5EjM4Gh0fAUscEF/9oADAMBAAIRAxEAPwC8QAAAAAAAANS5W84GBspyqcnkZS/7eprWD/xJcIezj4GfFx75OvsxZM1aflVu2ec/a2W2qrI4dT4QpinPTxskm9fFbpvU4uOvfq1bci89ujVsnaeVd13ZWRa/8S+2f8TM8UrHaIYptM95eNN9kHrCycHx1jOUXr7UetRPdImWd2Xyz2tiNdFn3SXqXS6aDXdpZrovZoY7YMdu9XuMt47SsLk3ztV2ONe0qVS3ovpFO9KrXvlDrlHy18jTycKY60lsU5MfUsrGyK7q421TjZXNb0JwkpRlHvTXE0piYnUtmJiesPUigAAAAAAAAAAAAAAAAAAqfnK5x5Vys2fsyzScW4ZWXHjB8HXU/W75dnBdfWt7j8bfmv8As1c2bXlqqPi231tvVt8W+9nQaZgNICSRRJICSRVbHyO5W5OyLda27Mab1vxm/Rl3yh6s/Ht7ezTDmwVyx17/AHZMeSaT8L82PtSjPx68nGnv1WLqfBxfbGS7Gn1NHHvSaT4bN+totG4faeXoAAAAAAAAAAAAAAABoPOzyuezsVYmPPdy8uL9JP0qMfhKa7pPrS832G1xsPjnc9oYM+TwxqO6iIo6bnpFU0gJJFEkgJJFU0BJIo23m75US2XmKNkn9DyGo5EdequXCNy9nB+HsRr8nD+pXp3j/dMuHJ4J+F+JnGdAAAAAAAAAAAAAAAEbbIwjKcmoxinKUnwUUtWwOYOU+2Z7Tz8jMlrpbN9FF/qULqhHw9HTXxbO1jp4KxVy728VpljUZHkwJJFDQEkiqkgJJFEkgJJFVenNbtp5uzI1zet2G+hm3xlXprXL3er7rOPy8fgybjtLewW8Vfw3E1WYAAAAAAAAAAAAAalzqbReLsPL3XpPIUcePirHpNe5vmfjV8WSP3Ys9tUlzwkddzk0gBIokgJJFVJASSKJJASSKqSQG98z+e6tpzob9HKpktO+yv0o/u9IafOpvHv7Sz8edW1910HJboAAAAAAAAAAAAArPn1uawMOvsnkuT+7VL/cbvCjzTPw1uV6YUykdFpJpFAkBJIokkFSSKJJASSKqSQDAzXIq6Ve1sCUXpLpoxX304P4SZizxvFb8PeP1w6IOE6IAAAAAAAAAAAAArDn2r1xMCfZG+cferb/AJTd4Xqn8NXldoU8kdJppJANIqpICSRRJIBoqpJASQDKM1yLq39rbPX/AJFcvde98jDn6Yrfh7x+uHQ5wnRAAAAAAAAAAAAAGj88WE7tizsXHGuqu+7r0b+FmvkbXEtrJr7sHIjdFEpHVaCSRVPQBpFE0gGkVUkgJICSRQJAbhzWYTu2xVPsx67bn3fV6NfGzXyNXmW1in56M2CN3XgcZvAAAAAAAAAAAAAD5dqYMMvGvxrPqX1zqn3pSi1qvHrPVbTWYmPZLRuNOY8zDsxrraLVpbTOVdi7N6L0enh2rwO7WYtG4cuYmJ1LzSKHoUNICSQEkiqkgJJFDAaQVbvNBsl1Yl2ZNaSyZKFXf0Neq185OXuo5fPybtFI9m3x66jawTQbAAAAAAAAAAAAAAAKl54uTLjNbUpj6Mt2vNSXCXCFr+EX7InR4eb6J/o1ORj+qFYpHQap6ANASSKqSAaRRNIKAMpyc2NZtHLqxqurfetk+yqpfWm/l4tLtPGXJGOk2l6pWbTp0Jh4tePVXTVHdrqjGEIrsilojgWtNp3LoRGo1D2IoAAAAAAAAAAAAAAPPJohdXOq2CnXZFwshJaxlFrRposTMTuEmN9JUPy75GW7JtdlalZg2S/RW9bdTfCqx9/c+32nX4/IjJGp7tDLimk/DVUjZYkkiqkgGkUSSCmUfVs7Auy7oUUVuy2b0jFfm32JdrPNrRWPFbssRMzqF58jOS9eycfd6p5NujyLkuLXCEfsrr+LOLyM85bfHs3seOKR8thNdkAAAAAAAAAAAAAAAARssjCLlOSjGK1lKTSSXe2wNK5Rc42xKYWUyn9O3k4zppgrK5J9WjnLSDXmzZx8fLM7jow3zUjp3UrtHOxrMicsaiePRJ+hVO3pXDz0T08OvTvZ1aTMRq07lozMb6dkYtPg9TIJJFEkgGVXnO+Me3V9yJMwm3zSyJt6qTjpw3W1p+Bjnr3TbJYXKbaeO10Ofkx04Rd05x92Wq+BjnFS3esPUZLx2lsuzOdbatOiuVOVHt34dHY14Shol7rMNuHjnt0ZK8i8d+rdtic62zsjSOTCzDm+2X6SnXu349a9rijVvw7x6erPXkVnv0bxiZVV9cbabIW1y642QkpQkvBo1ZiYnUs8TE9nsRQAAAAAAAABC2yNcZTnJQhFNylJpRjFcW2+CArXlVzt49DlTs2CybFqnkT1WNF/ZXGz4LubNzHxJnrfo1r8iI6VVXtzlFnbSlvZmTO1a6qvXdpj7K11efE3qY6U9MNS2S1u8sUe3g0FSi2uHUUekb5r9b8i7k2l9Jn3/BF8UrtGVkpcW2TaEgGAANASRVZDYu2svZ9nSYl86Za6yinrXZ4Sg+qXmeL463jVoeq2mvaVvcjOcmjPcMfMUcbKlpGEk/0F8u6Lf1JfZfk3wOdm4k0616x/dt488W6W7t+NNsAAAAAAAxfKPb+LsrGlkZU92PCuC67LZ9kIR7X+XF6I948drzqHm94rG5UHyy5a5m2JuNj6LET1rxYP0erhKx/ry+C7EdTFgrjj5aGTLa/4azqZmEANBTKGAAMBookAAMBoqmAwHoUWvzYcuZTlXs3OnvSekcPIk+uT7KZvtfqvt4cdNedyuNrz1/q28Ob6bLTOe2gAAAHw7b2rTs/Fuy73pVTHelpxk+CivFtpL2nqlZtbww82tFY3Lm3lTyiyNr5csnIei640Up+hRVr9WPjw1fa/JLr4scY41DnXyTedyxBkYwBJBTKGAAMBookAAMBooYUwGAyhRm0002mmnFp6NNcGn2Mg6I5B7f8A/wBPZtV0nrfD9Fk/50UvS804y8zjcjF+neY9vZ0cV/HXbYjAyAAAprnu5Quy+rZlcvQp3bsrR8bZL9HB+yL3vvx7jocPHqPHLT5N/pVabrUAEkFMoAGAwGihgMBgNFDCmAwGUNAQSILB5m9sdBn2Ycn+jzIawXYr602vxjv+6jU5uPdPF9mxx7atr7rqOU3QB8+0cyGLj3ZFr0rornZN/ZjFt/kWsTadQkzqNuWdpZ1mXkXZNr1svslZPuTk9d1eC6kvBI7daxWIiHLtPinb5yvICpFAAwGA0UMBgMBooYUwGAyhoBgRa6wPp2dmTxb6civ69FkLYLXTVxkno/B6aeZLVi0TWfdYnU7h01iZEL6q7q3rC2EbIPvjJJp/gzgTExOpdOJ3G3sRVfc9W1eg2VHGi9J5lsYNdvQw9OXxUF942uJTd9/Zr8i2qa+6i0dNogBlAAwGA0UMBgMBooYUwGAFEkAwGApIBoC9eajaX0jZFcG9Z4s5UP8AZXpQ/dkl5HI5lPDk39+rfwW3TX2biarMozntz+l2rVjp+ji0R18LLHvP91VnS4ddUmfu0eTbdtK+RuNcgPVpdGn2uclr4JR/3E9xAoYDRQwGAwGgGVTAYAUNASAYAVT0AEBZHMtnbuVl4rfVbVG2K+1XLdfwmvwNDn18sWbHGt1mFunMbjmjl5l/SNtbSs7sidXlVpV/IdnBGsdYc3LO7ywaMrGQHpKXowXcn+Lf/wAIIlDKGAwGA0AyqYDAChgSQAB63R0l7VGXs3oqWnxEKgiiSAWgGyc3uX0G2cKWuinN0y8VZFxS95xMHJr4sVmTFOrw6AOI6DlTadvSZWTZ/eX3T96yT+Z3KRqsOVadzMvBHpCAlNaNexP8esAKGAwGAICSKpgADKGA0AwGUetvWoPtcFr5NxXwSJCoIoYDA+jZ9/Q5FF3Dobarde7cmpfIlo3EwsTqdumj5503J03rKT7238TvQ5IRQmB6ZEN2xx9VRX4RR5jss9JRR6QwABoCSKpgADKGA0AwGUMKn+qvBv5AIBgMAktU/FMsC2P+JZ+v8Tl/ot3xqdzqujyL4epbZD3ZtfI3qzuIlozGpl5HpCnwBL3z1/zFy9WyUfdenyPNe0LbvLyPSABoCSKpgADKGA0AwGUMKaAloAAMBlDSCsl01/cY9Vetyx/Kml17U2jBpx3czJ0TWj3HbJxfnFp+ZjxTulfxDzk9U/ljTI8HGOsorvaX4sSqWTLW61vi7Jt+1yZI7E90CoYDRVMBgMoYDQDAZQwpoBgTiuqXk/j/AOwEAFEkASeib7kywLU/4Lu9X4M5f/Jhufps1y95C07Xh01TjTnQjpC3T0LYrhCzTs7nxXjwNfByJxzqez1lxRf8qN2pszIwb5Y+VVKq2P6suEl60XwlHxR1aXreN1lo2rNZ1L5qvrw/aj+ZZ7JHcX/2lj+3L82I7E90SoaKGFMBlDAaAYDAZVNAMBgTrX1v2fyafyAiUNASCtn5Fck8jaV9Vm5u4ddkXdbLqjZGL1dcPWb007l8DX5HIrjiY92THjm079l7nEb4A+DbOxsTaFXQ5dELocY7y9KD74yXXF+KZ7pe1J3WXm1YtGphoObzP4/SKeLm21RUt7o7a429uu6pJxaXt1NuvNnWrQ1540b6SqHI67LOrT05dXd1vqOhHZqT3RR6QwpgMBlDQDAYDKpoBgMBgOPyZQAZTY+wM3PaWLjzsXbZpu1L2zfUY75aU9UvdaWt2hY/JrmwpqcbdoTV811rHhqqE/tPjP2dS70zQy86Z6U6fPu2KceI9Sw664wioQioxikoxikoxS4JJcEc+Z33bKQAAAAHLm16ujzMqv1Mi+P4WSR3aTusfiHLt3n8vmR7QwGAyhoBgMBlU0AwGAANgZHk1gxy8/Fxp67l1sYT3XpLd4vR+xHjLeaUm0ez1SN2iF4bN5FbKxdHDDrnJde/brbLXv8AT108jj35OW3e3/jeripHsz8YpJJJJLglwRgZDAAAAAAADm7lzR0W2dow00/5icvKek/5jtYJ3jr+HNyx55YVGZ4MAKJIBgMAKpoCQDAAGUDA2Hm+hrtnB+zZKX7kjX5P8qzJi9cOgDiOgAAAAAAAAAKE52cbo9uXvT+2rptXubn5wZ1+JO8UNDPGrtQNlhBQwJAMAKpoCSAYAAyhgDA2nm0r12tU/UhOX5R/mNbl/wAqWXD617nFb4AAAAAAAAApvnuxt3Ow7v7yiUPOuev+ojp8GfJMfLT5MeaJVybrWPQokAwAqmgJIAAYDKGA0AMK3Pmpq12lKXq1fnZD+hqc2f4bNgjzLsOO3QAAAAAAAABWvPhja4mFf213yq8rK3L/AEkb3BnzTHw1uTHSJVAdNppAADKGFNAMBgMoYDQDKoYFgcz9WuXkS7o1r4zfyRoc6fLDPx46yt45TcAAAAAAAAAGo86uJ02xMlpayplVcvBRsipP3XI2eJbWWGHPG6SoVHYaCSAehVADQDAYDKGA0AyqYABZ3MzT/wBZZ4wj5pP/AHHN/wDoT2hs8f3Wec1tAAAAAAAAAD4Nv4X0rBy8ftvotrXhKUGk/wAdD3jt4bxb7S83jxVmHM0Xqk+87zmQmiqkgDQAAYDAZQ0AyqYDAALc5m6dMHJs9bIcV92uH9Tlc+fPEfDb4/plYBoNgAAAAAAAAAAHNnKbB+i7RzaNNFXfZur7Epb0P3ZRO9it4qRPw5t41aYY5GR5SQD0KEQMAKJIBhTKACSAALr5qat3Y9cv7y26T8p7v8pxudP8X9m7g9DcDUZgAAAAAAAAAAU5zvbFtjtCGXXVOVeRUlZKMJSUba+p7zXDWO5x7mdThZI8HhmezT5FZ8W1fKS4a9fajea+00UNAIgCiSAYUygAaAYAgL25uK9zYuEu9WT966cvmcTlzvNb/fZvYY8kNlNZlAAAAAAAAAAAAfHmbKxchaX41N2vHpKoT/NHqt7V7Sk1ie8MPkcg9j28cGEf8uVtf8EkZo5WWPqY5w0n2Yy/mu2VP6jyKv2Lk/44yMkc7LHfUvM8ejAbU5u8Khvdvynp606PlWjNXmXn2j+/+WOcFY95almbFqrbSlY9O9x/obVcsyxzSIYq+lQei18zNE7Y5h7Y+JGfFvy0/oSbTD1EM3svk7Re9JTtX7Lh84mC+e1XuuOJbVs7m3wbvrX5S9k6PnWa9ubePaP7/wCWSMFZ95Zmnmy2VH6yvs/au0/hSMM87L8fsyfoUffRyC2PXww4y/bsun8JSaPE8vNP1f8ASxhpHsyWNyf2fT/Z4WPB96or1/HQxTmyW72n93uKVjtDJQiopKKSS4JLRJGN6MAAAAAA/9k="/>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white"/>
              </a:solidFill>
              <a:latin typeface="Calibri"/>
            </a:endParaRPr>
          </a:p>
        </p:txBody>
      </p:sp>
      <p:sp>
        <p:nvSpPr>
          <p:cNvPr id="8" name="AutoShape 12" descr="data:image/jpeg;base64,/9j/4AAQSkZJRgABAQAAAQABAAD/2wCEAAkGBw0MDA0NDQ0QDg0NEBAPDA0QDw8SDg0NFRIWFxYRFRUYHSkgGBolGxUTITEhJSkrMC4uFx8zODMsNygtLisBCgoKDg0OGhAQGCwkHCQsLCwsLCwsLCwsLCwsLCwtLCwsLCwsLCwsLCwsLCwsLCwsLCwsLCwsLCwsLCwsLCwsLP/AABEIARwAsQMBEQACEQEDEQH/xAAcAAACAgMBAQAAAAAAAAAAAAAAAQIHBQYIAwT/xABFEAACAgEBAwgGBgcGBwEAAAAAAQIDBBEFEjEGBxMhQVFhgSJScZKhwRQyYoKRsSNCcqKywtEzU2Nzw9IWJDREZOHxFf/EABoBAQEAAwEBAAAAAAAAAAAAAAABAwQFAgb/xAAvEQEAAgIBAgUDAgYDAQAAAAAAAQIDEQQhMRIiMkFhQlFxE5EjM4Gh0fAUscEF/9oADAMBAAIRAxEAPwC8QAAAAAAAANS5W84GBspyqcnkZS/7eprWD/xJcIezj4GfFx75OvsxZM1aflVu2ec/a2W2qrI4dT4QpinPTxskm9fFbpvU4uOvfq1bci89ujVsnaeVd13ZWRa/8S+2f8TM8UrHaIYptM95eNN9kHrCycHx1jOUXr7UetRPdImWd2Xyz2tiNdFn3SXqXS6aDXdpZrovZoY7YMdu9XuMt47SsLk3ztV2ONe0qVS3ovpFO9KrXvlDrlHy18jTycKY60lsU5MfUsrGyK7q421TjZXNb0JwkpRlHvTXE0piYnUtmJiesPUigAAAAAAAAAAAAAAAAAAqfnK5x5Vys2fsyzScW4ZWXHjB8HXU/W75dnBdfWt7j8bfmv8As1c2bXlqqPi231tvVt8W+9nQaZgNICSRRJICSRVbHyO5W5OyLda27Mab1vxm/Rl3yh6s/Ht7ezTDmwVyx17/AHZMeSaT8L82PtSjPx68nGnv1WLqfBxfbGS7Gn1NHHvSaT4bN+totG4faeXoAAAAAAAAAAAAAAABoPOzyuezsVYmPPdy8uL9JP0qMfhKa7pPrS832G1xsPjnc9oYM+TwxqO6iIo6bnpFU0gJJFEkgJJFU0BJIo23m75US2XmKNkn9DyGo5EdequXCNy9nB+HsRr8nD+pXp3j/dMuHJ4J+F+JnGdAAAAAAAAAAAAAAAEbbIwjKcmoxinKUnwUUtWwOYOU+2Z7Tz8jMlrpbN9FF/qULqhHw9HTXxbO1jp4KxVy728VpljUZHkwJJFDQEkiqkgJJFEkgJJFVenNbtp5uzI1zet2G+hm3xlXprXL3er7rOPy8fgybjtLewW8Vfw3E1WYAAAAAAAAAAAAAalzqbReLsPL3XpPIUcePirHpNe5vmfjV8WSP3Ys9tUlzwkddzk0gBIokgJJFVJASSKJJASSKqSQG98z+e6tpzob9HKpktO+yv0o/u9IafOpvHv7Sz8edW1910HJboAAAAAAAAAAAAArPn1uawMOvsnkuT+7VL/cbvCjzTPw1uV6YUykdFpJpFAkBJIokkFSSKJJASSKqSQDAzXIq6Ve1sCUXpLpoxX304P4SZizxvFb8PeP1w6IOE6IAAAAAAAAAAAAArDn2r1xMCfZG+cferb/AJTd4Xqn8NXldoU8kdJppJANIqpICSRRJIBoqpJASQDKM1yLq39rbPX/AJFcvde98jDn6Yrfh7x+uHQ5wnRAAAAAAAAAAAAAGj88WE7tizsXHGuqu+7r0b+FmvkbXEtrJr7sHIjdFEpHVaCSRVPQBpFE0gGkVUkgJICSRQJAbhzWYTu2xVPsx67bn3fV6NfGzXyNXmW1in56M2CN3XgcZvAAAAAAAAAAAAAD5dqYMMvGvxrPqX1zqn3pSi1qvHrPVbTWYmPZLRuNOY8zDsxrraLVpbTOVdi7N6L0enh2rwO7WYtG4cuYmJ1LzSKHoUNICSQEkiqkgJJFDAaQVbvNBsl1Yl2ZNaSyZKFXf0Neq185OXuo5fPybtFI9m3x66jawTQbAAAAAAAAAAAAAAAKl54uTLjNbUpj6Mt2vNSXCXCFr+EX7InR4eb6J/o1ORj+qFYpHQap6ANASSKqSAaRRNIKAMpyc2NZtHLqxqurfetk+yqpfWm/l4tLtPGXJGOk2l6pWbTp0Jh4tePVXTVHdrqjGEIrsilojgWtNp3LoRGo1D2IoAAAAAAAAAAAAAAPPJohdXOq2CnXZFwshJaxlFrRposTMTuEmN9JUPy75GW7JtdlalZg2S/RW9bdTfCqx9/c+32nX4/IjJGp7tDLimk/DVUjZYkkiqkgGkUSSCmUfVs7Auy7oUUVuy2b0jFfm32JdrPNrRWPFbssRMzqF58jOS9eycfd6p5NujyLkuLXCEfsrr+LOLyM85bfHs3seOKR8thNdkAAAAAAAAAAAAAAAARssjCLlOSjGK1lKTSSXe2wNK5Rc42xKYWUyn9O3k4zppgrK5J9WjnLSDXmzZx8fLM7jow3zUjp3UrtHOxrMicsaiePRJ+hVO3pXDz0T08OvTvZ1aTMRq07lozMb6dkYtPg9TIJJFEkgGVXnO+Me3V9yJMwm3zSyJt6qTjpw3W1p+Bjnr3TbJYXKbaeO10Ofkx04Rd05x92Wq+BjnFS3esPUZLx2lsuzOdbatOiuVOVHt34dHY14Shol7rMNuHjnt0ZK8i8d+rdtic62zsjSOTCzDm+2X6SnXu349a9rijVvw7x6erPXkVnv0bxiZVV9cbabIW1y642QkpQkvBo1ZiYnUs8TE9nsRQAAAAAAAABC2yNcZTnJQhFNylJpRjFcW2+CArXlVzt49DlTs2CybFqnkT1WNF/ZXGz4LubNzHxJnrfo1r8iI6VVXtzlFnbSlvZmTO1a6qvXdpj7K11efE3qY6U9MNS2S1u8sUe3g0FSi2uHUUekb5r9b8i7k2l9Jn3/BF8UrtGVkpcW2TaEgGAANASRVZDYu2svZ9nSYl86Za6yinrXZ4Sg+qXmeL463jVoeq2mvaVvcjOcmjPcMfMUcbKlpGEk/0F8u6Lf1JfZfk3wOdm4k0616x/dt488W6W7t+NNsAAAAAAAxfKPb+LsrGlkZU92PCuC67LZ9kIR7X+XF6I948drzqHm94rG5UHyy5a5m2JuNj6LET1rxYP0erhKx/ry+C7EdTFgrjj5aGTLa/4azqZmEANBTKGAAMBookAAMBoqmAwHoUWvzYcuZTlXs3OnvSekcPIk+uT7KZvtfqvt4cdNedyuNrz1/q28Ob6bLTOe2gAAAHw7b2rTs/Fuy73pVTHelpxk+CivFtpL2nqlZtbww82tFY3Lm3lTyiyNr5csnIei640Up+hRVr9WPjw1fa/JLr4scY41DnXyTedyxBkYwBJBTKGAAMBookAAMBooYUwGAyhRm0002mmnFp6NNcGn2Mg6I5B7f8A/wBPZtV0nrfD9Fk/50UvS804y8zjcjF+neY9vZ0cV/HXbYjAyAAAprnu5Quy+rZlcvQp3bsrR8bZL9HB+yL3vvx7jocPHqPHLT5N/pVabrUAEkFMoAGAwGihgMBgNFDCmAwGUNAQSILB5m9sdBn2Ycn+jzIawXYr602vxjv+6jU5uPdPF9mxx7atr7rqOU3QB8+0cyGLj3ZFr0rornZN/ZjFt/kWsTadQkzqNuWdpZ1mXkXZNr1svslZPuTk9d1eC6kvBI7daxWIiHLtPinb5yvICpFAAwGA0UMBgMBooYUwGAyhoBgRa6wPp2dmTxb6civ69FkLYLXTVxkno/B6aeZLVi0TWfdYnU7h01iZEL6q7q3rC2EbIPvjJJp/gzgTExOpdOJ3G3sRVfc9W1eg2VHGi9J5lsYNdvQw9OXxUF942uJTd9/Zr8i2qa+6i0dNogBlAAwGA0UMBgMBooYUwGAFEkAwGApIBoC9eajaX0jZFcG9Z4s5UP8AZXpQ/dkl5HI5lPDk39+rfwW3TX2biarMozntz+l2rVjp+ji0R18LLHvP91VnS4ddUmfu0eTbdtK+RuNcgPVpdGn2uclr4JR/3E9xAoYDRQwGAwGgGVTAYAUNASAYAVT0AEBZHMtnbuVl4rfVbVG2K+1XLdfwmvwNDn18sWbHGt1mFunMbjmjl5l/SNtbSs7sidXlVpV/IdnBGsdYc3LO7ywaMrGQHpKXowXcn+Lf/wAIIlDKGAwGA0AyqYDAChgSQAB63R0l7VGXs3oqWnxEKgiiSAWgGyc3uX0G2cKWuinN0y8VZFxS95xMHJr4sVmTFOrw6AOI6DlTadvSZWTZ/eX3T96yT+Z3KRqsOVadzMvBHpCAlNaNexP8esAKGAwGAICSKpgADKGA0AwGUetvWoPtcFr5NxXwSJCoIoYDA+jZ9/Q5FF3Dobarde7cmpfIlo3EwsTqdumj5503J03rKT7238TvQ5IRQmB6ZEN2xx9VRX4RR5jss9JRR6QwABoCSKpgADKGA0AwGUMKn+qvBv5AIBgMAktU/FMsC2P+JZ+v8Tl/ot3xqdzqujyL4epbZD3ZtfI3qzuIlozGpl5HpCnwBL3z1/zFy9WyUfdenyPNe0LbvLyPSABoCSKpgADKGA0AwGUMKaAloAAMBlDSCsl01/cY9Vetyx/Kml17U2jBpx3czJ0TWj3HbJxfnFp+ZjxTulfxDzk9U/ljTI8HGOsorvaX4sSqWTLW61vi7Jt+1yZI7E90CoYDRVMBgMoYDQDAZQwpoBgTiuqXk/j/AOwEAFEkASeib7kywLU/4Lu9X4M5f/Jhufps1y95C07Xh01TjTnQjpC3T0LYrhCzTs7nxXjwNfByJxzqez1lxRf8qN2pszIwb5Y+VVKq2P6suEl60XwlHxR1aXreN1lo2rNZ1L5qvrw/aj+ZZ7JHcX/2lj+3L82I7E90SoaKGFMBlDAaAYDAZVNAMBgTrX1v2fyafyAiUNASCtn5Fck8jaV9Vm5u4ddkXdbLqjZGL1dcPWb007l8DX5HIrjiY92THjm079l7nEb4A+DbOxsTaFXQ5dELocY7y9KD74yXXF+KZ7pe1J3WXm1YtGphoObzP4/SKeLm21RUt7o7a429uu6pJxaXt1NuvNnWrQ1540b6SqHI67LOrT05dXd1vqOhHZqT3RR6QwpgMBlDQDAYDKpoBgMBgOPyZQAZTY+wM3PaWLjzsXbZpu1L2zfUY75aU9UvdaWt2hY/JrmwpqcbdoTV811rHhqqE/tPjP2dS70zQy86Z6U6fPu2KceI9Sw664wioQioxikoxikoxS4JJcEc+Z33bKQAAAAHLm16ujzMqv1Mi+P4WSR3aTusfiHLt3n8vmR7QwGAyhoBgMBlU0AwGAANgZHk1gxy8/Fxp67l1sYT3XpLd4vR+xHjLeaUm0ez1SN2iF4bN5FbKxdHDDrnJde/brbLXv8AT108jj35OW3e3/jeripHsz8YpJJJJLglwRgZDAAAAAAADm7lzR0W2dow00/5icvKek/5jtYJ3jr+HNyx55YVGZ4MAKJIBgMAKpoCQDAAGUDA2Hm+hrtnB+zZKX7kjX5P8qzJi9cOgDiOgAAAAAAAAAKE52cbo9uXvT+2rptXubn5wZ1+JO8UNDPGrtQNlhBQwJAMAKpoCSAYAAyhgDA2nm0r12tU/UhOX5R/mNbl/wAqWXD617nFb4AAAAAAAAApvnuxt3Ow7v7yiUPOuev+ojp8GfJMfLT5MeaJVybrWPQokAwAqmgJIAAYDKGA0AMK3Pmpq12lKXq1fnZD+hqc2f4bNgjzLsOO3QAAAAAAAABWvPhja4mFf213yq8rK3L/AEkb3BnzTHw1uTHSJVAdNppAADKGFNAMBgMoYDQDKoYFgcz9WuXkS7o1r4zfyRoc6fLDPx46yt45TcAAAAAAAAAGo86uJ02xMlpayplVcvBRsipP3XI2eJbWWGHPG6SoVHYaCSAehVADQDAYDKGA0AyqYABZ3MzT/wBZZ4wj5pP/AHHN/wDoT2hs8f3Wec1tAAAAAAAAAD4Nv4X0rBy8ftvotrXhKUGk/wAdD3jt4bxb7S83jxVmHM0Xqk+87zmQmiqkgDQAAYDAZQ0AyqYDAALc5m6dMHJs9bIcV92uH9Tlc+fPEfDb4/plYBoNgAAAAAAAAAAHNnKbB+i7RzaNNFXfZur7Epb0P3ZRO9it4qRPw5t41aYY5GR5SQD0KEQMAKJIBhTKACSAALr5qat3Y9cv7y26T8p7v8pxudP8X9m7g9DcDUZgAAAAAAAAAAU5zvbFtjtCGXXVOVeRUlZKMJSUba+p7zXDWO5x7mdThZI8HhmezT5FZ8W1fKS4a9fajea+00UNAIgCiSAYUygAaAYAgL25uK9zYuEu9WT966cvmcTlzvNb/fZvYY8kNlNZlAAAAAAAAAAAAfHmbKxchaX41N2vHpKoT/NHqt7V7Sk1ie8MPkcg9j28cGEf8uVtf8EkZo5WWPqY5w0n2Yy/mu2VP6jyKv2Lk/44yMkc7LHfUvM8ejAbU5u8Khvdvynp606PlWjNXmXn2j+/+WOcFY95almbFqrbSlY9O9x/obVcsyxzSIYq+lQei18zNE7Y5h7Y+JGfFvy0/oSbTD1EM3svk7Re9JTtX7Lh84mC+e1XuuOJbVs7m3wbvrX5S9k6PnWa9ubePaP7/wCWSMFZ95Zmnmy2VH6yvs/au0/hSMM87L8fsyfoUffRyC2PXww4y/bsun8JSaPE8vNP1f8ASxhpHsyWNyf2fT/Z4WPB96or1/HQxTmyW72n93uKVjtDJQiopKKSS4JLRJGN6MAAAAAA/9k="/>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white"/>
              </a:solidFill>
              <a:latin typeface="Calibri"/>
            </a:endParaRPr>
          </a:p>
        </p:txBody>
      </p:sp>
      <p:grpSp>
        <p:nvGrpSpPr>
          <p:cNvPr id="13" name="Group 12"/>
          <p:cNvGrpSpPr/>
          <p:nvPr/>
        </p:nvGrpSpPr>
        <p:grpSpPr>
          <a:xfrm>
            <a:off x="1543050" y="3383219"/>
            <a:ext cx="1143000" cy="1514475"/>
            <a:chOff x="838200" y="3314700"/>
            <a:chExt cx="1524000" cy="2019300"/>
          </a:xfrm>
        </p:grpSpPr>
        <p:pic>
          <p:nvPicPr>
            <p:cNvPr id="2062" name="Picture 14" descr="http://www.clker.com/cliparts/G/f/T/k/p/u/blue-person-no-shadow-hi.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200" y="3314700"/>
              <a:ext cx="1524000" cy="2019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35865" y="4203971"/>
              <a:ext cx="1148177" cy="553997"/>
            </a:xfrm>
            <a:prstGeom prst="rect">
              <a:avLst/>
            </a:prstGeom>
            <a:noFill/>
          </p:spPr>
          <p:txBody>
            <a:bodyPr wrap="none" rtlCol="0">
              <a:spAutoFit/>
            </a:bodyPr>
            <a:lstStyle/>
            <a:p>
              <a:pPr defTabSz="685800"/>
              <a:r>
                <a:rPr lang="en-US" sz="2100" b="1" dirty="0" smtClean="0">
                  <a:solidFill>
                    <a:prstClr val="white"/>
                  </a:solidFill>
                  <a:latin typeface="Calibri"/>
                </a:rPr>
                <a:t>12.7%</a:t>
              </a:r>
              <a:endParaRPr lang="en-US" sz="2100" b="1" dirty="0">
                <a:solidFill>
                  <a:prstClr val="white"/>
                </a:solidFill>
                <a:latin typeface="Calibri"/>
              </a:endParaRPr>
            </a:p>
          </p:txBody>
        </p:sp>
      </p:grpSp>
      <p:grpSp>
        <p:nvGrpSpPr>
          <p:cNvPr id="2048" name="Group 2047"/>
          <p:cNvGrpSpPr/>
          <p:nvPr/>
        </p:nvGrpSpPr>
        <p:grpSpPr>
          <a:xfrm>
            <a:off x="5410200" y="3097275"/>
            <a:ext cx="1295402" cy="1800420"/>
            <a:chOff x="5791198" y="2204897"/>
            <a:chExt cx="1699878" cy="3129103"/>
          </a:xfrm>
        </p:grpSpPr>
        <p:pic>
          <p:nvPicPr>
            <p:cNvPr id="15" name="Picture 14" descr="http://www.clker.com/cliparts/G/f/T/k/p/u/blue-person-no-shadow-hi.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91198" y="2204897"/>
              <a:ext cx="1699878" cy="312910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046117" y="3392465"/>
              <a:ext cx="1148177" cy="553997"/>
            </a:xfrm>
            <a:prstGeom prst="rect">
              <a:avLst/>
            </a:prstGeom>
            <a:noFill/>
          </p:spPr>
          <p:txBody>
            <a:bodyPr wrap="none" rtlCol="0">
              <a:spAutoFit/>
            </a:bodyPr>
            <a:lstStyle/>
            <a:p>
              <a:pPr defTabSz="685800"/>
              <a:r>
                <a:rPr lang="en-US" sz="2100" b="1" dirty="0" smtClean="0">
                  <a:solidFill>
                    <a:prstClr val="white"/>
                  </a:solidFill>
                  <a:latin typeface="Calibri"/>
                </a:rPr>
                <a:t>14.7%</a:t>
              </a:r>
              <a:endParaRPr lang="en-US" sz="2100" b="1" dirty="0">
                <a:solidFill>
                  <a:prstClr val="white"/>
                </a:solidFill>
                <a:latin typeface="Calibri"/>
              </a:endParaRPr>
            </a:p>
          </p:txBody>
        </p:sp>
      </p:grpSp>
      <p:grpSp>
        <p:nvGrpSpPr>
          <p:cNvPr id="11" name="Group 10"/>
          <p:cNvGrpSpPr/>
          <p:nvPr/>
        </p:nvGrpSpPr>
        <p:grpSpPr>
          <a:xfrm>
            <a:off x="1452352" y="2000250"/>
            <a:ext cx="980460" cy="407429"/>
            <a:chOff x="2020233" y="5233855"/>
            <a:chExt cx="1307280" cy="543238"/>
          </a:xfrm>
        </p:grpSpPr>
        <p:pic>
          <p:nvPicPr>
            <p:cNvPr id="2064" name="Picture 16" descr="http://www.clker.com/cliparts/G/f/T/k/p/u/blue-person-no-shadow-hi.png"/>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backgroundRemoval t="0" b="35235" l="15591" r="75000"/>
                      </a14:imgEffect>
                    </a14:imgLayer>
                  </a14:imgProps>
                </a:ext>
                <a:ext uri="{28A0092B-C50C-407E-A947-70E740481C1C}">
                  <a14:useLocalDpi xmlns:a14="http://schemas.microsoft.com/office/drawing/2010/main" val="0"/>
                </a:ext>
              </a:extLst>
            </a:blip>
            <a:srcRect l="18761" r="25455" b="65107"/>
            <a:stretch/>
          </p:blipFill>
          <p:spPr bwMode="auto">
            <a:xfrm>
              <a:off x="2020233" y="5233855"/>
              <a:ext cx="542060" cy="5432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08485" y="5320808"/>
              <a:ext cx="819028" cy="400109"/>
            </a:xfrm>
            <a:prstGeom prst="rect">
              <a:avLst/>
            </a:prstGeom>
            <a:noFill/>
          </p:spPr>
          <p:txBody>
            <a:bodyPr wrap="none" rtlCol="0">
              <a:spAutoFit/>
            </a:bodyPr>
            <a:lstStyle/>
            <a:p>
              <a:pPr defTabSz="685800"/>
              <a:r>
                <a:rPr lang="en-US" sz="1350" dirty="0">
                  <a:solidFill>
                    <a:prstClr val="white"/>
                  </a:solidFill>
                  <a:latin typeface="Calibri"/>
                </a:rPr>
                <a:t>Using </a:t>
              </a:r>
            </a:p>
          </p:txBody>
        </p:sp>
        <p:pic>
          <p:nvPicPr>
            <p:cNvPr id="2066" name="Picture 18" descr="https://s-media-cache-ak0.pinimg.com/originals/4b/06/86/4b0686c1fa01496b1be8a73e13ab29a0.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6518" y="5300076"/>
              <a:ext cx="409490" cy="4107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04476" y="2049916"/>
            <a:ext cx="1665263" cy="407429"/>
            <a:chOff x="5230207" y="5233855"/>
            <a:chExt cx="2220350" cy="543238"/>
          </a:xfrm>
        </p:grpSpPr>
        <p:pic>
          <p:nvPicPr>
            <p:cNvPr id="31" name="Picture 16" descr="http://www.clker.com/cliparts/G/f/T/k/p/u/blue-person-no-shadow-hi.png"/>
            <p:cNvPicPr>
              <a:picLocks noChangeAspect="1" noChangeArrowheads="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ackgroundRemoval t="0" b="35235" l="15591" r="75000"/>
                      </a14:imgEffect>
                    </a14:imgLayer>
                  </a14:imgProps>
                </a:ext>
                <a:ext uri="{28A0092B-C50C-407E-A947-70E740481C1C}">
                  <a14:useLocalDpi xmlns:a14="http://schemas.microsoft.com/office/drawing/2010/main" val="0"/>
                </a:ext>
              </a:extLst>
            </a:blip>
            <a:srcRect l="18761" r="25455" b="65107"/>
            <a:stretch/>
          </p:blipFill>
          <p:spPr bwMode="auto">
            <a:xfrm>
              <a:off x="5230207" y="5233855"/>
              <a:ext cx="542060" cy="54323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718459" y="5320808"/>
              <a:ext cx="1732098" cy="400109"/>
            </a:xfrm>
            <a:prstGeom prst="rect">
              <a:avLst/>
            </a:prstGeom>
            <a:noFill/>
          </p:spPr>
          <p:txBody>
            <a:bodyPr wrap="none" rtlCol="0">
              <a:spAutoFit/>
            </a:bodyPr>
            <a:lstStyle/>
            <a:p>
              <a:pPr defTabSz="685800"/>
              <a:r>
                <a:rPr lang="en-US" sz="1350" dirty="0">
                  <a:solidFill>
                    <a:prstClr val="white"/>
                  </a:solidFill>
                  <a:latin typeface="Calibri"/>
                </a:rPr>
                <a:t>Perceived Harm</a:t>
              </a:r>
            </a:p>
          </p:txBody>
        </p:sp>
        <p:pic>
          <p:nvPicPr>
            <p:cNvPr id="34" name="Picture 18" descr="https://s-media-cache-ak0.pinimg.com/originals/4b/06/86/4b0686c1fa01496b1be8a73e13ab29a0.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6492" y="5300076"/>
              <a:ext cx="409490" cy="410796"/>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p:cNvSpPr txBox="1"/>
          <p:nvPr/>
        </p:nvSpPr>
        <p:spPr>
          <a:xfrm>
            <a:off x="2113625" y="4922535"/>
            <a:ext cx="729687" cy="415498"/>
          </a:xfrm>
          <a:prstGeom prst="rect">
            <a:avLst/>
          </a:prstGeom>
          <a:noFill/>
        </p:spPr>
        <p:txBody>
          <a:bodyPr wrap="none" rtlCol="0">
            <a:spAutoFit/>
          </a:bodyPr>
          <a:lstStyle/>
          <a:p>
            <a:pPr defTabSz="685800"/>
            <a:r>
              <a:rPr lang="en-US" sz="2100" b="1" dirty="0" smtClean="0">
                <a:solidFill>
                  <a:prstClr val="white"/>
                </a:solidFill>
                <a:latin typeface="Calibri"/>
              </a:rPr>
              <a:t>2007</a:t>
            </a:r>
            <a:endParaRPr lang="en-US" sz="2100" b="1" dirty="0">
              <a:solidFill>
                <a:prstClr val="white"/>
              </a:solidFill>
              <a:latin typeface="Calibri"/>
            </a:endParaRPr>
          </a:p>
        </p:txBody>
      </p:sp>
      <p:sp>
        <p:nvSpPr>
          <p:cNvPr id="39" name="TextBox 38"/>
          <p:cNvSpPr txBox="1"/>
          <p:nvPr/>
        </p:nvSpPr>
        <p:spPr>
          <a:xfrm>
            <a:off x="6399874" y="4922535"/>
            <a:ext cx="729687" cy="415498"/>
          </a:xfrm>
          <a:prstGeom prst="rect">
            <a:avLst/>
          </a:prstGeom>
          <a:noFill/>
        </p:spPr>
        <p:txBody>
          <a:bodyPr wrap="none" rtlCol="0">
            <a:spAutoFit/>
          </a:bodyPr>
          <a:lstStyle/>
          <a:p>
            <a:pPr defTabSz="685800"/>
            <a:r>
              <a:rPr lang="en-US" sz="2100" b="1" dirty="0" smtClean="0">
                <a:solidFill>
                  <a:prstClr val="white"/>
                </a:solidFill>
                <a:latin typeface="Calibri"/>
              </a:rPr>
              <a:t>2017</a:t>
            </a:r>
            <a:endParaRPr lang="en-US" sz="2100" b="1" dirty="0">
              <a:solidFill>
                <a:prstClr val="white"/>
              </a:solidFill>
              <a:latin typeface="Calibri"/>
            </a:endParaRPr>
          </a:p>
        </p:txBody>
      </p:sp>
      <p:sp>
        <p:nvSpPr>
          <p:cNvPr id="2" name="TextBox 1"/>
          <p:cNvSpPr txBox="1"/>
          <p:nvPr/>
        </p:nvSpPr>
        <p:spPr>
          <a:xfrm>
            <a:off x="0" y="5587291"/>
            <a:ext cx="9086850" cy="457685"/>
          </a:xfrm>
          <a:prstGeom prst="rect">
            <a:avLst/>
          </a:prstGeom>
          <a:noFill/>
        </p:spPr>
        <p:txBody>
          <a:bodyPr wrap="square" rtlCol="0">
            <a:spAutoFit/>
          </a:bodyPr>
          <a:lstStyle/>
          <a:p>
            <a:pPr algn="ctr" defTabSz="685800"/>
            <a:r>
              <a:rPr lang="en-US" sz="2400" dirty="0">
                <a:solidFill>
                  <a:srgbClr val="00FFFF"/>
                </a:solidFill>
                <a:latin typeface="Microsoft Sans Serif" panose="020B0604020202020204" pitchFamily="34" charset="0"/>
                <a:ea typeface="Microsoft Sans Serif" panose="020B0604020202020204" pitchFamily="34" charset="0"/>
                <a:cs typeface="Microsoft Sans Serif" panose="020B0604020202020204" pitchFamily="34" charset="0"/>
              </a:rPr>
              <a:t>As perceived harm drops, use </a:t>
            </a:r>
            <a:r>
              <a:rPr lang="en-US" sz="2400" b="1" dirty="0" smtClean="0">
                <a:solidFill>
                  <a:srgbClr val="00FFFF"/>
                </a:solidFill>
                <a:latin typeface="Microsoft Sans Serif" panose="020B0604020202020204" pitchFamily="34" charset="0"/>
                <a:ea typeface="Microsoft Sans Serif" panose="020B0604020202020204" pitchFamily="34" charset="0"/>
                <a:cs typeface="Microsoft Sans Serif" panose="020B0604020202020204" pitchFamily="34" charset="0"/>
              </a:rPr>
              <a:t>INCREASES</a:t>
            </a:r>
            <a:endParaRPr lang="en-US" sz="2400" b="1" dirty="0">
              <a:solidFill>
                <a:srgbClr val="00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2"/>
          <p:cNvSpPr txBox="1"/>
          <p:nvPr/>
        </p:nvSpPr>
        <p:spPr>
          <a:xfrm>
            <a:off x="0" y="6550223"/>
            <a:ext cx="2990850" cy="307777"/>
          </a:xfrm>
          <a:prstGeom prst="rect">
            <a:avLst/>
          </a:prstGeom>
          <a:noFill/>
        </p:spPr>
        <p:txBody>
          <a:bodyPr wrap="square" rtlCol="0">
            <a:spAutoFit/>
          </a:bodyPr>
          <a:lstStyle>
            <a:defPPr>
              <a:defRPr lang="en-US"/>
            </a:defPPr>
            <a:lvl1pPr defTabSz="685800">
              <a:defRPr sz="1400">
                <a:solidFill>
                  <a:prstClr val="white"/>
                </a:solidFill>
                <a:latin typeface="+mj-lt"/>
                <a:ea typeface="Microsoft Sans Serif" panose="020B0604020202020204" pitchFamily="34" charset="0"/>
                <a:cs typeface="Microsoft Sans Serif" panose="020B0604020202020204" pitchFamily="34" charset="0"/>
              </a:defRPr>
            </a:lvl1pPr>
          </a:lstStyle>
          <a:p>
            <a:r>
              <a:rPr lang="en-US" dirty="0" smtClean="0"/>
              <a:t>SOURCE: NIDA, MTF, 2017 results.</a:t>
            </a:r>
            <a:endParaRPr lang="en-US" dirty="0"/>
          </a:p>
        </p:txBody>
      </p:sp>
      <p:sp>
        <p:nvSpPr>
          <p:cNvPr id="4" name="Slide Number Placeholder 3"/>
          <p:cNvSpPr>
            <a:spLocks noGrp="1"/>
          </p:cNvSpPr>
          <p:nvPr>
            <p:ph type="sldNum" sz="quarter" idx="12"/>
          </p:nvPr>
        </p:nvSpPr>
        <p:spPr/>
        <p:txBody>
          <a:bodyPr/>
          <a:lstStyle/>
          <a:p>
            <a:fld id="{7BB5887B-BB3E-4BA5-8A1E-2508AB54A26D}" type="slidenum">
              <a:rPr lang="en-US" smtClean="0"/>
              <a:pPr/>
              <a:t>16</a:t>
            </a:fld>
            <a:endParaRPr lang="en-US"/>
          </a:p>
        </p:txBody>
      </p:sp>
    </p:spTree>
    <p:extLst>
      <p:ext uri="{BB962C8B-B14F-4D97-AF65-F5344CB8AC3E}">
        <p14:creationId xmlns:p14="http://schemas.microsoft.com/office/powerpoint/2010/main" val="319007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49"/>
                                        </p:tgtEl>
                                        <p:attrNameLst>
                                          <p:attrName>style.visibility</p:attrName>
                                        </p:attrNameLst>
                                      </p:cBhvr>
                                      <p:to>
                                        <p:strVal val="visible"/>
                                      </p:to>
                                    </p:set>
                                    <p:animEffect transition="in" filter="wipe(down)">
                                      <p:cBhvr>
                                        <p:cTn id="11" dur="500"/>
                                        <p:tgtEl>
                                          <p:spTgt spid="20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048"/>
                                        </p:tgtEl>
                                        <p:attrNameLst>
                                          <p:attrName>style.visibility</p:attrName>
                                        </p:attrNameLst>
                                      </p:cBhvr>
                                      <p:to>
                                        <p:strVal val="visible"/>
                                      </p:to>
                                    </p:set>
                                    <p:animEffect transition="in" filter="wipe(down)">
                                      <p:cBhvr>
                                        <p:cTn id="20" dur="500"/>
                                        <p:tgtEl>
                                          <p:spTgt spid="2048"/>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Is Marijuana Use Associated with an Increased Risk of Opioid Misuse?</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Based on data from the National Epidemiologic Survey on Alcohol and Related Conditions</a:t>
            </a:r>
          </a:p>
          <a:p>
            <a:r>
              <a:rPr lang="en-US" dirty="0" smtClean="0"/>
              <a:t>Respondents who reported past-year marijuana use had </a:t>
            </a:r>
            <a:r>
              <a:rPr lang="en-US" dirty="0" smtClean="0">
                <a:solidFill>
                  <a:srgbClr val="FFFF00"/>
                </a:solidFill>
              </a:rPr>
              <a:t>2.2 x higher odds </a:t>
            </a:r>
            <a:r>
              <a:rPr lang="en-US" dirty="0" smtClean="0"/>
              <a:t>than non-users </a:t>
            </a:r>
            <a:r>
              <a:rPr lang="en-US" dirty="0" smtClean="0">
                <a:solidFill>
                  <a:srgbClr val="FFFF00"/>
                </a:solidFill>
              </a:rPr>
              <a:t>of meeting diagnostic criteria </a:t>
            </a:r>
            <a:r>
              <a:rPr lang="en-US" dirty="0" smtClean="0"/>
              <a:t>for a prescription opioid use disorder by follow-up</a:t>
            </a:r>
          </a:p>
          <a:p>
            <a:pPr lvl="1"/>
            <a:r>
              <a:rPr lang="en-US" dirty="0" smtClean="0"/>
              <a:t>Also had 2.6 x greater odds of initiating prescription opioid misuse</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17</a:t>
            </a:fld>
            <a:endParaRPr lang="en-US"/>
          </a:p>
        </p:txBody>
      </p:sp>
      <p:sp>
        <p:nvSpPr>
          <p:cNvPr id="5" name="TextBox 4"/>
          <p:cNvSpPr txBox="1"/>
          <p:nvPr/>
        </p:nvSpPr>
        <p:spPr>
          <a:xfrm>
            <a:off x="0" y="6550223"/>
            <a:ext cx="7943850" cy="307777"/>
          </a:xfrm>
          <a:prstGeom prst="rect">
            <a:avLst/>
          </a:prstGeom>
          <a:noFill/>
        </p:spPr>
        <p:txBody>
          <a:bodyPr wrap="square" rtlCol="0">
            <a:spAutoFit/>
          </a:bodyPr>
          <a:lstStyle>
            <a:defPPr>
              <a:defRPr lang="en-US"/>
            </a:defPPr>
            <a:lvl1pPr defTabSz="685800">
              <a:defRPr sz="1400">
                <a:solidFill>
                  <a:prstClr val="white"/>
                </a:solidFill>
                <a:latin typeface="+mj-lt"/>
                <a:ea typeface="Microsoft Sans Serif" panose="020B0604020202020204" pitchFamily="34" charset="0"/>
                <a:cs typeface="Microsoft Sans Serif" panose="020B0604020202020204" pitchFamily="34" charset="0"/>
              </a:defRPr>
            </a:lvl1pPr>
          </a:lstStyle>
          <a:p>
            <a:r>
              <a:rPr lang="en-US" dirty="0"/>
              <a:t>SOURCE</a:t>
            </a:r>
            <a:r>
              <a:rPr lang="en-US" dirty="0" smtClean="0"/>
              <a:t>: </a:t>
            </a:r>
            <a:r>
              <a:rPr lang="en-US" dirty="0" err="1" smtClean="0"/>
              <a:t>Olfson</a:t>
            </a:r>
            <a:r>
              <a:rPr lang="en-US" dirty="0" smtClean="0"/>
              <a:t> et al., 2017.</a:t>
            </a:r>
            <a:endParaRPr lang="en-US" dirty="0"/>
          </a:p>
        </p:txBody>
      </p:sp>
    </p:spTree>
    <p:extLst>
      <p:ext uri="{BB962C8B-B14F-4D97-AF65-F5344CB8AC3E}">
        <p14:creationId xmlns:p14="http://schemas.microsoft.com/office/powerpoint/2010/main" val="23323631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Frequency of Use during Teen Years and Adverse Outcomes</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18</a:t>
            </a:fld>
            <a:endParaRPr lang="en-US"/>
          </a:p>
        </p:txBody>
      </p:sp>
      <p:pic>
        <p:nvPicPr>
          <p:cNvPr id="5" name="Picture 4"/>
          <p:cNvPicPr>
            <a:picLocks noChangeAspect="1"/>
          </p:cNvPicPr>
          <p:nvPr/>
        </p:nvPicPr>
        <p:blipFill>
          <a:blip r:embed="rId3"/>
          <a:stretch>
            <a:fillRect/>
          </a:stretch>
        </p:blipFill>
        <p:spPr>
          <a:xfrm>
            <a:off x="457200" y="1642002"/>
            <a:ext cx="8267700" cy="4714348"/>
          </a:xfrm>
          <a:prstGeom prst="rect">
            <a:avLst/>
          </a:prstGeom>
        </p:spPr>
      </p:pic>
      <p:sp>
        <p:nvSpPr>
          <p:cNvPr id="6" name="TextBox 5"/>
          <p:cNvSpPr txBox="1"/>
          <p:nvPr/>
        </p:nvSpPr>
        <p:spPr>
          <a:xfrm>
            <a:off x="0" y="6550223"/>
            <a:ext cx="7943850" cy="307777"/>
          </a:xfrm>
          <a:prstGeom prst="rect">
            <a:avLst/>
          </a:prstGeom>
          <a:noFill/>
        </p:spPr>
        <p:txBody>
          <a:bodyPr wrap="square" rtlCol="0">
            <a:spAutoFit/>
          </a:bodyPr>
          <a:lstStyle>
            <a:defPPr>
              <a:defRPr lang="en-US"/>
            </a:defPPr>
            <a:lvl1pPr defTabSz="685800">
              <a:defRPr sz="1400">
                <a:solidFill>
                  <a:prstClr val="white"/>
                </a:solidFill>
                <a:latin typeface="+mj-lt"/>
                <a:ea typeface="Microsoft Sans Serif" panose="020B0604020202020204" pitchFamily="34" charset="0"/>
                <a:cs typeface="Microsoft Sans Serif" panose="020B0604020202020204" pitchFamily="34" charset="0"/>
              </a:defRPr>
            </a:lvl1pPr>
          </a:lstStyle>
          <a:p>
            <a:r>
              <a:rPr lang="en-US" dirty="0"/>
              <a:t>SOURCE: </a:t>
            </a:r>
            <a:r>
              <a:rPr lang="en-US" dirty="0" smtClean="0"/>
              <a:t>Dr. Susan Weiss, NIDA, August 2017 National Cannabis Summit Keynote,  Denver, CO.</a:t>
            </a:r>
            <a:endParaRPr lang="en-US" dirty="0"/>
          </a:p>
        </p:txBody>
      </p:sp>
    </p:spTree>
    <p:extLst>
      <p:ext uri="{BB962C8B-B14F-4D97-AF65-F5344CB8AC3E}">
        <p14:creationId xmlns:p14="http://schemas.microsoft.com/office/powerpoint/2010/main" val="5452520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95375"/>
          </a:xfrm>
        </p:spPr>
        <p:txBody>
          <a:bodyPr>
            <a:normAutofit fontScale="90000"/>
          </a:bodyPr>
          <a:lstStyle/>
          <a:p>
            <a:r>
              <a:rPr lang="en-US" dirty="0" smtClean="0"/>
              <a:t>Cannabis Use during </a:t>
            </a:r>
            <a:br>
              <a:rPr lang="en-US" dirty="0" smtClean="0"/>
            </a:br>
            <a:r>
              <a:rPr lang="en-US" dirty="0" smtClean="0"/>
              <a:t>Pregnancy is Increasing</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28A6F-06A0-4359-A774-E9C76C0D0D08}"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128587" y="1527175"/>
            <a:ext cx="8886825" cy="4829175"/>
          </a:xfrm>
          <a:prstGeom prst="rect">
            <a:avLst/>
          </a:prstGeom>
        </p:spPr>
      </p:pic>
      <p:sp>
        <p:nvSpPr>
          <p:cNvPr id="6" name="TextBox 5"/>
          <p:cNvSpPr txBox="1"/>
          <p:nvPr/>
        </p:nvSpPr>
        <p:spPr>
          <a:xfrm>
            <a:off x="0" y="6550223"/>
            <a:ext cx="7943850" cy="307777"/>
          </a:xfrm>
          <a:prstGeom prst="rect">
            <a:avLst/>
          </a:prstGeom>
          <a:noFill/>
        </p:spPr>
        <p:txBody>
          <a:bodyPr wrap="square" rtlCol="0">
            <a:spAutoFit/>
          </a:bodyPr>
          <a:lstStyle>
            <a:defPPr>
              <a:defRPr lang="en-US"/>
            </a:defPPr>
            <a:lvl1pPr defTabSz="685800">
              <a:defRPr sz="1400">
                <a:solidFill>
                  <a:prstClr val="white"/>
                </a:solidFill>
                <a:latin typeface="+mj-lt"/>
                <a:ea typeface="Microsoft Sans Serif" panose="020B0604020202020204" pitchFamily="34" charset="0"/>
                <a:cs typeface="Microsoft Sans Serif" panose="020B0604020202020204" pitchFamily="34" charset="0"/>
              </a:defRPr>
            </a:lvl1pPr>
          </a:lstStyle>
          <a:p>
            <a:r>
              <a:rPr lang="en-US" dirty="0"/>
              <a:t>SOURCE: </a:t>
            </a:r>
            <a:r>
              <a:rPr lang="en-US" dirty="0" smtClean="0"/>
              <a:t>Dr. Susan Weiss, NIDA, August 2017 National Cannabis Summit Keynote,  Denver, CO.</a:t>
            </a:r>
            <a:endParaRPr lang="en-US" dirty="0"/>
          </a:p>
        </p:txBody>
      </p:sp>
    </p:spTree>
    <p:extLst>
      <p:ext uri="{BB962C8B-B14F-4D97-AF65-F5344CB8AC3E}">
        <p14:creationId xmlns:p14="http://schemas.microsoft.com/office/powerpoint/2010/main" val="2861290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524000"/>
            <a:ext cx="4231511" cy="2784334"/>
          </a:xfrm>
          <a:prstGeom prst="rect">
            <a:avLst/>
          </a:prstGeom>
          <a:effectLst>
            <a:softEdge rad="127000"/>
          </a:effectLst>
        </p:spPr>
      </p:pic>
      <p:sp>
        <p:nvSpPr>
          <p:cNvPr id="2" name="Title 1"/>
          <p:cNvSpPr>
            <a:spLocks noGrp="1"/>
          </p:cNvSpPr>
          <p:nvPr>
            <p:ph type="title"/>
          </p:nvPr>
        </p:nvSpPr>
        <p:spPr>
          <a:xfrm>
            <a:off x="457200" y="152400"/>
            <a:ext cx="8229600" cy="1143000"/>
          </a:xfrm>
        </p:spPr>
        <p:txBody>
          <a:bodyPr/>
          <a:lstStyle/>
          <a:p>
            <a:r>
              <a:rPr lang="en-US" dirty="0" smtClean="0"/>
              <a:t>Training Roadmap</a:t>
            </a:r>
            <a:endParaRPr lang="en-US" dirty="0"/>
          </a:p>
        </p:txBody>
      </p:sp>
      <p:sp>
        <p:nvSpPr>
          <p:cNvPr id="3" name="Content Placeholder 2"/>
          <p:cNvSpPr>
            <a:spLocks noGrp="1"/>
          </p:cNvSpPr>
          <p:nvPr>
            <p:ph idx="1"/>
          </p:nvPr>
        </p:nvSpPr>
        <p:spPr>
          <a:xfrm>
            <a:off x="152400" y="1447800"/>
            <a:ext cx="4800600" cy="5181600"/>
          </a:xfrm>
        </p:spPr>
        <p:txBody>
          <a:bodyPr>
            <a:normAutofit/>
          </a:bodyPr>
          <a:lstStyle/>
          <a:p>
            <a:r>
              <a:rPr lang="en-US" sz="3600" dirty="0" smtClean="0"/>
              <a:t>Who is using cannabis?</a:t>
            </a:r>
          </a:p>
          <a:p>
            <a:endParaRPr lang="en-US" sz="3600" dirty="0" smtClean="0"/>
          </a:p>
          <a:p>
            <a:r>
              <a:rPr lang="en-US" sz="3600" dirty="0" smtClean="0"/>
              <a:t>What is cannabis?</a:t>
            </a:r>
          </a:p>
          <a:p>
            <a:endParaRPr lang="en-US" sz="3600" dirty="0" smtClean="0"/>
          </a:p>
          <a:p>
            <a:r>
              <a:rPr lang="en-US" sz="3600" dirty="0" smtClean="0"/>
              <a:t>How is cannabis used?</a:t>
            </a:r>
          </a:p>
          <a:p>
            <a:endParaRPr lang="en-US" sz="3600"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2</a:t>
            </a:fld>
            <a:endParaRPr lang="en-US"/>
          </a:p>
        </p:txBody>
      </p:sp>
    </p:spTree>
    <p:extLst>
      <p:ext uri="{BB962C8B-B14F-4D97-AF65-F5344CB8AC3E}">
        <p14:creationId xmlns:p14="http://schemas.microsoft.com/office/powerpoint/2010/main" val="3797167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on Cognition – Significant IQ Drop between Childhood and Mid-Life</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20</a:t>
            </a:fld>
            <a:endParaRPr lang="en-US"/>
          </a:p>
        </p:txBody>
      </p:sp>
      <p:pic>
        <p:nvPicPr>
          <p:cNvPr id="5" name="Picture 4"/>
          <p:cNvPicPr>
            <a:picLocks noChangeAspect="1"/>
          </p:cNvPicPr>
          <p:nvPr/>
        </p:nvPicPr>
        <p:blipFill>
          <a:blip r:embed="rId3"/>
          <a:stretch>
            <a:fillRect/>
          </a:stretch>
        </p:blipFill>
        <p:spPr>
          <a:xfrm>
            <a:off x="624840" y="1611154"/>
            <a:ext cx="8077200" cy="4572000"/>
          </a:xfrm>
          <a:prstGeom prst="rect">
            <a:avLst/>
          </a:prstGeom>
        </p:spPr>
      </p:pic>
      <p:sp>
        <p:nvSpPr>
          <p:cNvPr id="6" name="TextBox 5"/>
          <p:cNvSpPr txBox="1"/>
          <p:nvPr/>
        </p:nvSpPr>
        <p:spPr>
          <a:xfrm>
            <a:off x="0" y="6324600"/>
            <a:ext cx="7943850" cy="523220"/>
          </a:xfrm>
          <a:prstGeom prst="rect">
            <a:avLst/>
          </a:prstGeom>
          <a:noFill/>
        </p:spPr>
        <p:txBody>
          <a:bodyPr wrap="square" rtlCol="0">
            <a:spAutoFit/>
          </a:bodyPr>
          <a:lstStyle>
            <a:defPPr>
              <a:defRPr lang="en-US"/>
            </a:defPPr>
            <a:lvl1pPr defTabSz="685800">
              <a:defRPr sz="1400">
                <a:solidFill>
                  <a:prstClr val="white"/>
                </a:solidFill>
                <a:latin typeface="+mj-lt"/>
                <a:ea typeface="Microsoft Sans Serif" panose="020B0604020202020204" pitchFamily="34" charset="0"/>
                <a:cs typeface="Microsoft Sans Serif" panose="020B0604020202020204" pitchFamily="34" charset="0"/>
              </a:defRPr>
            </a:lvl1pPr>
          </a:lstStyle>
          <a:p>
            <a:r>
              <a:rPr lang="en-US" dirty="0"/>
              <a:t>SOURCE: </a:t>
            </a:r>
            <a:r>
              <a:rPr lang="en-US" dirty="0" smtClean="0"/>
              <a:t>Dr. Susan Weiss, NIDA, August 2017 National Cannabis Summit Keynote,  Denver, CO; </a:t>
            </a:r>
            <a:br>
              <a:rPr lang="en-US" dirty="0" smtClean="0"/>
            </a:br>
            <a:r>
              <a:rPr lang="en-US" dirty="0" smtClean="0"/>
              <a:t>Meier </a:t>
            </a:r>
            <a:r>
              <a:rPr lang="en-US" dirty="0"/>
              <a:t>et al., 2012</a:t>
            </a:r>
          </a:p>
        </p:txBody>
      </p:sp>
    </p:spTree>
    <p:extLst>
      <p:ext uri="{BB962C8B-B14F-4D97-AF65-F5344CB8AC3E}">
        <p14:creationId xmlns:p14="http://schemas.microsoft.com/office/powerpoint/2010/main" val="2651382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What We Need to Know </a:t>
            </a:r>
            <a:br>
              <a:rPr lang="en-US" dirty="0" smtClean="0"/>
            </a:br>
            <a:r>
              <a:rPr lang="en-US" dirty="0" smtClean="0"/>
              <a:t>about Marijuana Use</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dirty="0" smtClean="0"/>
              <a:t>Need </a:t>
            </a:r>
            <a:r>
              <a:rPr lang="en-US" dirty="0" smtClean="0">
                <a:solidFill>
                  <a:srgbClr val="FFFF00"/>
                </a:solidFill>
              </a:rPr>
              <a:t>improved measures </a:t>
            </a:r>
            <a:r>
              <a:rPr lang="en-US" dirty="0" smtClean="0"/>
              <a:t>of frequency, dosage, and use patterns</a:t>
            </a:r>
          </a:p>
          <a:p>
            <a:r>
              <a:rPr lang="en-US" dirty="0" smtClean="0"/>
              <a:t>Persuasive messaging to </a:t>
            </a:r>
            <a:r>
              <a:rPr lang="en-US" dirty="0" smtClean="0">
                <a:solidFill>
                  <a:srgbClr val="FFFF00"/>
                </a:solidFill>
              </a:rPr>
              <a:t>counter trend of decreasing harm perception</a:t>
            </a:r>
          </a:p>
          <a:p>
            <a:r>
              <a:rPr lang="en-US" dirty="0" smtClean="0"/>
              <a:t>Greater knowledge of </a:t>
            </a:r>
            <a:r>
              <a:rPr lang="en-US" dirty="0" smtClean="0">
                <a:solidFill>
                  <a:srgbClr val="FFFF00"/>
                </a:solidFill>
              </a:rPr>
              <a:t>changing potency</a:t>
            </a:r>
            <a:r>
              <a:rPr lang="en-US" dirty="0" smtClean="0"/>
              <a:t>, constituents, and alternate routes of admin</a:t>
            </a:r>
          </a:p>
          <a:p>
            <a:r>
              <a:rPr lang="en-US" dirty="0" smtClean="0"/>
              <a:t>Regional differences based on changing laws, policies, and </a:t>
            </a:r>
            <a:r>
              <a:rPr lang="en-US" dirty="0" smtClean="0">
                <a:solidFill>
                  <a:srgbClr val="FFFF00"/>
                </a:solidFill>
              </a:rPr>
              <a:t>social norms</a:t>
            </a:r>
          </a:p>
          <a:p>
            <a:r>
              <a:rPr lang="en-US" dirty="0" smtClean="0"/>
              <a:t>Impact of the </a:t>
            </a:r>
            <a:r>
              <a:rPr lang="en-US" dirty="0" smtClean="0">
                <a:solidFill>
                  <a:srgbClr val="FFFF00"/>
                </a:solidFill>
              </a:rPr>
              <a:t>use of other substances </a:t>
            </a:r>
            <a:r>
              <a:rPr lang="en-US" dirty="0" smtClean="0"/>
              <a:t>(sequentially or concurrently)</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21</a:t>
            </a:fld>
            <a:endParaRPr lang="en-US"/>
          </a:p>
        </p:txBody>
      </p:sp>
      <p:sp>
        <p:nvSpPr>
          <p:cNvPr id="5" name="TextBox 4"/>
          <p:cNvSpPr txBox="1"/>
          <p:nvPr/>
        </p:nvSpPr>
        <p:spPr>
          <a:xfrm>
            <a:off x="0" y="6550223"/>
            <a:ext cx="7943850" cy="307777"/>
          </a:xfrm>
          <a:prstGeom prst="rect">
            <a:avLst/>
          </a:prstGeom>
          <a:noFill/>
        </p:spPr>
        <p:txBody>
          <a:bodyPr wrap="square" rtlCol="0">
            <a:spAutoFit/>
          </a:bodyPr>
          <a:lstStyle>
            <a:defPPr>
              <a:defRPr lang="en-US"/>
            </a:defPPr>
            <a:lvl1pPr defTabSz="685800">
              <a:defRPr sz="1400">
                <a:solidFill>
                  <a:prstClr val="white"/>
                </a:solidFill>
                <a:latin typeface="+mj-lt"/>
                <a:ea typeface="Microsoft Sans Serif" panose="020B0604020202020204" pitchFamily="34" charset="0"/>
                <a:cs typeface="Microsoft Sans Serif" panose="020B0604020202020204" pitchFamily="34" charset="0"/>
              </a:defRPr>
            </a:lvl1pPr>
          </a:lstStyle>
          <a:p>
            <a:r>
              <a:rPr lang="en-US" dirty="0"/>
              <a:t>SOURCE: </a:t>
            </a:r>
            <a:r>
              <a:rPr lang="en-US" dirty="0" smtClean="0"/>
              <a:t>Dr. Susan Weiss, NIDA, August 2017 National Cannabis Summit Keynote,  Denver, CO.</a:t>
            </a:r>
            <a:endParaRPr lang="en-US" dirty="0"/>
          </a:p>
        </p:txBody>
      </p:sp>
    </p:spTree>
    <p:extLst>
      <p:ext uri="{BB962C8B-B14F-4D97-AF65-F5344CB8AC3E}">
        <p14:creationId xmlns:p14="http://schemas.microsoft.com/office/powerpoint/2010/main" val="1701428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2000" y="0"/>
            <a:ext cx="10266468" cy="6858000"/>
          </a:xfrm>
          <a:prstGeom prst="rect">
            <a:avLst/>
          </a:prstGeom>
        </p:spPr>
      </p:pic>
      <p:sp>
        <p:nvSpPr>
          <p:cNvPr id="4" name="Slide Number Placeholder 3"/>
          <p:cNvSpPr>
            <a:spLocks noGrp="1"/>
          </p:cNvSpPr>
          <p:nvPr>
            <p:ph type="sldNum" sz="quarter" idx="12"/>
          </p:nvPr>
        </p:nvSpPr>
        <p:spPr/>
        <p:txBody>
          <a:bodyPr/>
          <a:lstStyle/>
          <a:p>
            <a:fld id="{C1B28A6F-06A0-4359-A774-E9C76C0D0D08}" type="slidenum">
              <a:rPr lang="en-US" smtClean="0">
                <a:solidFill>
                  <a:schemeClr val="bg1"/>
                </a:solidFill>
              </a:rPr>
              <a:pPr/>
              <a:t>22</a:t>
            </a:fld>
            <a:endParaRPr lang="en-US" dirty="0">
              <a:solidFill>
                <a:schemeClr val="bg1"/>
              </a:solidFill>
            </a:endParaRPr>
          </a:p>
        </p:txBody>
      </p:sp>
      <p:sp>
        <p:nvSpPr>
          <p:cNvPr id="9" name="Title 8"/>
          <p:cNvSpPr>
            <a:spLocks noGrp="1"/>
          </p:cNvSpPr>
          <p:nvPr>
            <p:ph type="ctrTitle"/>
          </p:nvPr>
        </p:nvSpPr>
        <p:spPr>
          <a:xfrm>
            <a:off x="-762000" y="2130425"/>
            <a:ext cx="10266468" cy="1450975"/>
          </a:xfrm>
        </p:spPr>
        <p:txBody>
          <a:bodyPr>
            <a:noAutofit/>
          </a:bodyPr>
          <a:lstStyle/>
          <a:p>
            <a:r>
              <a:rPr lang="en-US" sz="6000" b="1" dirty="0" smtClean="0">
                <a:solidFill>
                  <a:schemeClr val="bg1"/>
                </a:solidFill>
              </a:rPr>
              <a:t>What is Marijuana </a:t>
            </a:r>
            <a:br>
              <a:rPr lang="en-US" sz="6000" b="1" dirty="0" smtClean="0">
                <a:solidFill>
                  <a:schemeClr val="bg1"/>
                </a:solidFill>
              </a:rPr>
            </a:br>
            <a:r>
              <a:rPr lang="en-US" sz="6000" b="1" dirty="0" smtClean="0">
                <a:solidFill>
                  <a:schemeClr val="bg1"/>
                </a:solidFill>
              </a:rPr>
              <a:t>and How Is It Used?</a:t>
            </a:r>
            <a:endParaRPr lang="en-US" sz="6000" b="1" dirty="0">
              <a:solidFill>
                <a:schemeClr val="bg1"/>
              </a:solidFill>
            </a:endParaRPr>
          </a:p>
        </p:txBody>
      </p:sp>
      <p:sp>
        <p:nvSpPr>
          <p:cNvPr id="10" name="Subtitle 9"/>
          <p:cNvSpPr>
            <a:spLocks noGrp="1"/>
          </p:cNvSpPr>
          <p:nvPr>
            <p:ph type="subTitle" idx="1"/>
          </p:nvPr>
        </p:nvSpPr>
        <p:spPr>
          <a:xfrm>
            <a:off x="-762000" y="4648200"/>
            <a:ext cx="10266468" cy="990600"/>
          </a:xfrm>
        </p:spPr>
        <p:txBody>
          <a:bodyPr>
            <a:noAutofit/>
          </a:bodyPr>
          <a:lstStyle/>
          <a:p>
            <a:r>
              <a:rPr lang="en-US" sz="4400" b="1" dirty="0" smtClean="0">
                <a:solidFill>
                  <a:schemeClr val="bg1"/>
                </a:solidFill>
              </a:rPr>
              <a:t>The Plant and It’s Formulations</a:t>
            </a:r>
            <a:endParaRPr lang="en-US" sz="4400" b="1" dirty="0">
              <a:solidFill>
                <a:schemeClr val="bg1"/>
              </a:solidFill>
            </a:endParaRPr>
          </a:p>
        </p:txBody>
      </p:sp>
    </p:spTree>
    <p:extLst>
      <p:ext uri="{BB962C8B-B14F-4D97-AF65-F5344CB8AC3E}">
        <p14:creationId xmlns:p14="http://schemas.microsoft.com/office/powerpoint/2010/main" val="24467409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cs typeface="Microsoft Sans Serif" pitchFamily="34" charset="0"/>
              </a:rPr>
              <a:t>Marijuana: What is it?</a:t>
            </a:r>
            <a:endParaRPr lang="en-US" dirty="0">
              <a:cs typeface="Microsoft Sans Serif" pitchFamily="34" charset="0"/>
            </a:endParaRPr>
          </a:p>
        </p:txBody>
      </p:sp>
      <p:sp>
        <p:nvSpPr>
          <p:cNvPr id="3" name="Content Placeholder 2"/>
          <p:cNvSpPr>
            <a:spLocks noGrp="1"/>
          </p:cNvSpPr>
          <p:nvPr>
            <p:ph idx="1"/>
          </p:nvPr>
        </p:nvSpPr>
        <p:spPr>
          <a:xfrm>
            <a:off x="76200" y="1143000"/>
            <a:ext cx="5181600" cy="5410200"/>
          </a:xfrm>
        </p:spPr>
        <p:txBody>
          <a:bodyPr>
            <a:noAutofit/>
          </a:bodyPr>
          <a:lstStyle/>
          <a:p>
            <a:pPr>
              <a:spcBef>
                <a:spcPts val="600"/>
              </a:spcBef>
              <a:spcAft>
                <a:spcPts val="600"/>
              </a:spcAft>
            </a:pPr>
            <a:r>
              <a:rPr lang="en-US" sz="2800" dirty="0" smtClean="0">
                <a:cs typeface="Microsoft Sans Serif" pitchFamily="34" charset="0"/>
              </a:rPr>
              <a:t>Dry, shredded mix of leaves, flowers, stems, and seeds, usually from </a:t>
            </a:r>
            <a:r>
              <a:rPr lang="en-US" sz="2800" i="1" dirty="0" smtClean="0">
                <a:solidFill>
                  <a:srgbClr val="FFFF00"/>
                </a:solidFill>
                <a:cs typeface="Microsoft Sans Serif" pitchFamily="34" charset="0"/>
              </a:rPr>
              <a:t>Cannabis sativa  </a:t>
            </a:r>
            <a:r>
              <a:rPr lang="en-US" sz="2800" dirty="0" smtClean="0">
                <a:cs typeface="Microsoft Sans Serif" pitchFamily="34" charset="0"/>
              </a:rPr>
              <a:t>or</a:t>
            </a:r>
            <a:r>
              <a:rPr lang="en-US" sz="2800" i="1" dirty="0" smtClean="0">
                <a:cs typeface="Microsoft Sans Serif" pitchFamily="34" charset="0"/>
              </a:rPr>
              <a:t> </a:t>
            </a:r>
            <a:r>
              <a:rPr lang="en-US" sz="2800" i="1" dirty="0" smtClean="0">
                <a:solidFill>
                  <a:srgbClr val="FFFF00"/>
                </a:solidFill>
                <a:cs typeface="Microsoft Sans Serif" pitchFamily="34" charset="0"/>
              </a:rPr>
              <a:t>Cannabis </a:t>
            </a:r>
            <a:r>
              <a:rPr lang="en-US" sz="2800" i="1" dirty="0" err="1" smtClean="0">
                <a:solidFill>
                  <a:srgbClr val="FFFF00"/>
                </a:solidFill>
                <a:cs typeface="Microsoft Sans Serif" pitchFamily="34" charset="0"/>
              </a:rPr>
              <a:t>indica</a:t>
            </a:r>
            <a:r>
              <a:rPr lang="en-US" sz="2800" i="1" dirty="0" smtClean="0">
                <a:solidFill>
                  <a:srgbClr val="FFFF00"/>
                </a:solidFill>
                <a:cs typeface="Microsoft Sans Serif" pitchFamily="34" charset="0"/>
              </a:rPr>
              <a:t> </a:t>
            </a:r>
            <a:r>
              <a:rPr lang="en-US" sz="2800" dirty="0" smtClean="0">
                <a:cs typeface="Microsoft Sans Serif" pitchFamily="34" charset="0"/>
              </a:rPr>
              <a:t>plant</a:t>
            </a:r>
          </a:p>
          <a:p>
            <a:pPr>
              <a:spcBef>
                <a:spcPts val="600"/>
              </a:spcBef>
              <a:spcAft>
                <a:spcPts val="600"/>
              </a:spcAft>
            </a:pPr>
            <a:r>
              <a:rPr lang="en-US" sz="2800" dirty="0" smtClean="0">
                <a:cs typeface="Microsoft Sans Serif" pitchFamily="34" charset="0"/>
              </a:rPr>
              <a:t>Both are common subspecies of the </a:t>
            </a:r>
            <a:r>
              <a:rPr lang="en-US" sz="2800" dirty="0" smtClean="0">
                <a:solidFill>
                  <a:srgbClr val="FFFF00"/>
                </a:solidFill>
                <a:cs typeface="Microsoft Sans Serif" pitchFamily="34" charset="0"/>
              </a:rPr>
              <a:t>hemp plant</a:t>
            </a:r>
            <a:r>
              <a:rPr lang="en-US" sz="2800" dirty="0" smtClean="0">
                <a:cs typeface="Microsoft Sans Serif" pitchFamily="34" charset="0"/>
              </a:rPr>
              <a:t>, which is common throughout the world</a:t>
            </a:r>
          </a:p>
          <a:p>
            <a:pPr>
              <a:spcBef>
                <a:spcPts val="600"/>
              </a:spcBef>
              <a:spcAft>
                <a:spcPts val="600"/>
              </a:spcAft>
            </a:pPr>
            <a:r>
              <a:rPr lang="en-US" sz="2800" dirty="0" smtClean="0">
                <a:cs typeface="Microsoft Sans Serif" pitchFamily="34" charset="0"/>
              </a:rPr>
              <a:t>Contains </a:t>
            </a:r>
            <a:r>
              <a:rPr lang="en-US" sz="2800" dirty="0" smtClean="0">
                <a:solidFill>
                  <a:srgbClr val="FFFF00"/>
                </a:solidFill>
                <a:cs typeface="Microsoft Sans Serif" pitchFamily="34" charset="0"/>
              </a:rPr>
              <a:t>over 400 chemical compounds</a:t>
            </a:r>
          </a:p>
          <a:p>
            <a:pPr marL="0" indent="0">
              <a:buNone/>
            </a:pPr>
            <a:endParaRPr lang="en-US" sz="2800" dirty="0" smtClean="0">
              <a:cs typeface="Microsoft Sans Serif"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057400"/>
            <a:ext cx="3772699" cy="2825992"/>
          </a:xfrm>
          <a:prstGeom prst="rect">
            <a:avLst/>
          </a:prstGeom>
          <a:noFill/>
          <a:ln w="38100">
            <a:noFill/>
            <a:miter lim="800000"/>
            <a:headEnd/>
            <a:tailEnd/>
          </a:ln>
          <a:effectLst>
            <a:softEdge rad="63500"/>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0" y="6581001"/>
            <a:ext cx="3581400" cy="276999"/>
          </a:xfrm>
          <a:prstGeom prst="rect">
            <a:avLst/>
          </a:prstGeom>
          <a:noFill/>
        </p:spPr>
        <p:txBody>
          <a:bodyPr wrap="square" rtlCol="0">
            <a:spAutoFit/>
          </a:bodyPr>
          <a:lstStyle/>
          <a:p>
            <a:r>
              <a:rPr lang="en-US" sz="1200" dirty="0" smtClean="0">
                <a:solidFill>
                  <a:prstClr val="white"/>
                </a:solidFill>
                <a:latin typeface="Microsoft Sans Serif" pitchFamily="34" charset="0"/>
                <a:cs typeface="Microsoft Sans Serif" pitchFamily="34" charset="0"/>
              </a:rPr>
              <a:t>SOURCE: SAMHSA</a:t>
            </a:r>
            <a:r>
              <a:rPr lang="en-US" sz="1200" dirty="0">
                <a:solidFill>
                  <a:prstClr val="white"/>
                </a:solidFill>
                <a:latin typeface="Microsoft Sans Serif" pitchFamily="34" charset="0"/>
                <a:cs typeface="Microsoft Sans Serif" pitchFamily="34" charset="0"/>
              </a:rPr>
              <a:t>, </a:t>
            </a:r>
            <a:r>
              <a:rPr lang="en-US" sz="1200" dirty="0" smtClean="0">
                <a:solidFill>
                  <a:prstClr val="white"/>
                </a:solidFill>
                <a:latin typeface="Microsoft Sans Serif" pitchFamily="34" charset="0"/>
                <a:cs typeface="Microsoft Sans Serif" pitchFamily="34" charset="0"/>
              </a:rPr>
              <a:t>2012 (reference list).</a:t>
            </a:r>
            <a:endParaRPr lang="en-US" sz="1200" dirty="0">
              <a:latin typeface="Microsoft Sans Serif" pitchFamily="34" charset="0"/>
              <a:cs typeface="Microsoft Sans Serif" pitchFamily="34" charset="0"/>
            </a:endParaRPr>
          </a:p>
        </p:txBody>
      </p:sp>
      <p:sp>
        <p:nvSpPr>
          <p:cNvPr id="6" name="Slide Number Placeholder 5"/>
          <p:cNvSpPr>
            <a:spLocks noGrp="1"/>
          </p:cNvSpPr>
          <p:nvPr>
            <p:ph type="sldNum" sz="quarter" idx="12"/>
          </p:nvPr>
        </p:nvSpPr>
        <p:spPr/>
        <p:txBody>
          <a:bodyPr/>
          <a:lstStyle/>
          <a:p>
            <a:fld id="{C1B28A6F-06A0-4359-A774-E9C76C0D0D08}" type="slidenum">
              <a:rPr lang="en-US" smtClean="0"/>
              <a:pPr/>
              <a:t>23</a:t>
            </a:fld>
            <a:endParaRPr lang="en-US" dirty="0"/>
          </a:p>
        </p:txBody>
      </p:sp>
    </p:spTree>
    <p:extLst>
      <p:ext uri="{BB962C8B-B14F-4D97-AF65-F5344CB8AC3E}">
        <p14:creationId xmlns:p14="http://schemas.microsoft.com/office/powerpoint/2010/main" val="42070426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95375"/>
          </a:xfrm>
        </p:spPr>
        <p:txBody>
          <a:bodyPr>
            <a:noAutofit/>
          </a:bodyPr>
          <a:lstStyle/>
          <a:p>
            <a:r>
              <a:rPr lang="en-US" dirty="0" smtClean="0"/>
              <a:t>Marijuana vs. Cannabis – </a:t>
            </a:r>
            <a:br>
              <a:rPr lang="en-US" dirty="0" smtClean="0"/>
            </a:br>
            <a:r>
              <a:rPr lang="en-US" dirty="0" smtClean="0"/>
              <a:t>is there a Preferred Term to Use?</a:t>
            </a:r>
            <a:endParaRPr lang="en-US" dirty="0"/>
          </a:p>
        </p:txBody>
      </p:sp>
      <p:sp>
        <p:nvSpPr>
          <p:cNvPr id="3" name="Content Placeholder 2"/>
          <p:cNvSpPr>
            <a:spLocks noGrp="1"/>
          </p:cNvSpPr>
          <p:nvPr>
            <p:ph idx="1"/>
          </p:nvPr>
        </p:nvSpPr>
        <p:spPr>
          <a:xfrm>
            <a:off x="457200" y="1600200"/>
            <a:ext cx="8305800" cy="5121275"/>
          </a:xfrm>
        </p:spPr>
        <p:txBody>
          <a:bodyPr>
            <a:normAutofit/>
          </a:bodyPr>
          <a:lstStyle/>
          <a:p>
            <a:r>
              <a:rPr lang="en-US" dirty="0" smtClean="0"/>
              <a:t>The terms marijuana and cannabis are often used interchangeably</a:t>
            </a:r>
            <a:endParaRPr lang="en-US" dirty="0"/>
          </a:p>
          <a:p>
            <a:r>
              <a:rPr lang="en-US" dirty="0" smtClean="0"/>
              <a:t>Under U.S. law, cannabis is the plant itself and marijuana (and hemp) are specific parts of the plant</a:t>
            </a:r>
          </a:p>
          <a:p>
            <a:pPr lvl="1"/>
            <a:r>
              <a:rPr lang="en-US" dirty="0" smtClean="0"/>
              <a:t>Hemp refers to sterilized seeds, stems, stalks, and roots</a:t>
            </a:r>
          </a:p>
          <a:p>
            <a:pPr lvl="1"/>
            <a:r>
              <a:rPr lang="en-US" dirty="0" smtClean="0"/>
              <a:t>Marijuana is in reference to the viable seeds, leaves, and flowers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28A6F-06A0-4359-A774-E9C76C0D0D08}"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50447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Glossary of Key Terms</a:t>
            </a:r>
            <a:endParaRPr lang="en-US" dirty="0"/>
          </a:p>
        </p:txBody>
      </p:sp>
      <p:sp>
        <p:nvSpPr>
          <p:cNvPr id="3" name="Content Placeholder 2"/>
          <p:cNvSpPr>
            <a:spLocks noGrp="1"/>
          </p:cNvSpPr>
          <p:nvPr>
            <p:ph idx="1"/>
          </p:nvPr>
        </p:nvSpPr>
        <p:spPr>
          <a:xfrm>
            <a:off x="381000" y="1524000"/>
            <a:ext cx="8382000" cy="5121275"/>
          </a:xfrm>
        </p:spPr>
        <p:txBody>
          <a:bodyPr>
            <a:normAutofit fontScale="92500"/>
          </a:bodyPr>
          <a:lstStyle/>
          <a:p>
            <a:r>
              <a:rPr lang="en-US" dirty="0" smtClean="0">
                <a:solidFill>
                  <a:srgbClr val="FFFF00"/>
                </a:solidFill>
              </a:rPr>
              <a:t>Cannabidiol (CBD): </a:t>
            </a:r>
            <a:r>
              <a:rPr lang="en-US" dirty="0" smtClean="0"/>
              <a:t>a cannabinoid that doesn’t make people high; may be useful in reducing pain and inflammation and controlling epileptic seizures</a:t>
            </a:r>
          </a:p>
          <a:p>
            <a:r>
              <a:rPr lang="en-US" dirty="0" smtClean="0">
                <a:solidFill>
                  <a:srgbClr val="FFFF00"/>
                </a:solidFill>
              </a:rPr>
              <a:t>Cannabinoid: </a:t>
            </a:r>
            <a:r>
              <a:rPr lang="en-US" dirty="0" smtClean="0"/>
              <a:t>chemical compounds that act on the neurotransmitters of the brain (e.g., THC, CBD)</a:t>
            </a:r>
          </a:p>
          <a:p>
            <a:r>
              <a:rPr lang="en-US" dirty="0" smtClean="0">
                <a:solidFill>
                  <a:srgbClr val="FFFF00"/>
                </a:solidFill>
              </a:rPr>
              <a:t>Flower:</a:t>
            </a:r>
            <a:r>
              <a:rPr lang="en-US" dirty="0" smtClean="0"/>
              <a:t> The cannabis bud; female flower harvested for consumption</a:t>
            </a:r>
          </a:p>
          <a:p>
            <a:r>
              <a:rPr lang="en-US" dirty="0" smtClean="0">
                <a:solidFill>
                  <a:srgbClr val="FFFF00"/>
                </a:solidFill>
              </a:rPr>
              <a:t>Pistils: </a:t>
            </a:r>
            <a:r>
              <a:rPr lang="en-US" dirty="0" smtClean="0"/>
              <a:t>Tiny hairs on the flower that are important for reproduction</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28A6F-06A0-4359-A774-E9C76C0D0D08}"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5209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Glossary of Key Terms, continued</a:t>
            </a:r>
            <a:endParaRPr lang="en-US" dirty="0"/>
          </a:p>
        </p:txBody>
      </p:sp>
      <p:sp>
        <p:nvSpPr>
          <p:cNvPr id="3" name="Content Placeholder 2"/>
          <p:cNvSpPr>
            <a:spLocks noGrp="1"/>
          </p:cNvSpPr>
          <p:nvPr>
            <p:ph idx="1"/>
          </p:nvPr>
        </p:nvSpPr>
        <p:spPr>
          <a:xfrm>
            <a:off x="457200" y="1387157"/>
            <a:ext cx="8458200" cy="5470843"/>
          </a:xfrm>
        </p:spPr>
        <p:txBody>
          <a:bodyPr>
            <a:normAutofit fontScale="92500" lnSpcReduction="20000"/>
          </a:bodyPr>
          <a:lstStyle/>
          <a:p>
            <a:r>
              <a:rPr lang="en-US" dirty="0" err="1" smtClean="0">
                <a:solidFill>
                  <a:srgbClr val="FFFF00"/>
                </a:solidFill>
              </a:rPr>
              <a:t>Sinsemilla</a:t>
            </a:r>
            <a:r>
              <a:rPr lang="en-US" dirty="0" smtClean="0">
                <a:solidFill>
                  <a:srgbClr val="FFFF00"/>
                </a:solidFill>
              </a:rPr>
              <a:t>: </a:t>
            </a:r>
            <a:r>
              <a:rPr lang="en-US" dirty="0" smtClean="0"/>
              <a:t>marijuana with a particularly high concentration of psychoactive agents.</a:t>
            </a:r>
          </a:p>
          <a:p>
            <a:r>
              <a:rPr lang="en-US" dirty="0" smtClean="0">
                <a:solidFill>
                  <a:srgbClr val="FFFF00"/>
                </a:solidFill>
              </a:rPr>
              <a:t>Stamens:</a:t>
            </a:r>
            <a:r>
              <a:rPr lang="en-US" dirty="0" smtClean="0"/>
              <a:t> male reproductive part of the plant not attractive in a crop, as female plants are most widely used</a:t>
            </a:r>
          </a:p>
          <a:p>
            <a:r>
              <a:rPr lang="en-US" dirty="0" err="1" smtClean="0">
                <a:solidFill>
                  <a:srgbClr val="FFFF00"/>
                </a:solidFill>
              </a:rPr>
              <a:t>Terpenoids</a:t>
            </a:r>
            <a:r>
              <a:rPr lang="en-US" dirty="0" smtClean="0">
                <a:solidFill>
                  <a:srgbClr val="FFFF00"/>
                </a:solidFill>
              </a:rPr>
              <a:t>: </a:t>
            </a:r>
            <a:r>
              <a:rPr lang="en-US" dirty="0" smtClean="0"/>
              <a:t>flavor and aromatic compounds of cannabis</a:t>
            </a:r>
          </a:p>
          <a:p>
            <a:r>
              <a:rPr lang="en-US" dirty="0" smtClean="0">
                <a:solidFill>
                  <a:srgbClr val="FFFF00"/>
                </a:solidFill>
              </a:rPr>
              <a:t>Tetrahydrocannabinol (THC): </a:t>
            </a:r>
            <a:r>
              <a:rPr lang="en-US" dirty="0" smtClean="0"/>
              <a:t>the psychoactive compound found in the cannabis plant</a:t>
            </a:r>
          </a:p>
          <a:p>
            <a:r>
              <a:rPr lang="en-US" dirty="0" err="1" smtClean="0">
                <a:solidFill>
                  <a:srgbClr val="FFFF00"/>
                </a:solidFill>
              </a:rPr>
              <a:t>Trichomes</a:t>
            </a:r>
            <a:r>
              <a:rPr lang="en-US" dirty="0" smtClean="0">
                <a:solidFill>
                  <a:srgbClr val="FFFF00"/>
                </a:solidFill>
              </a:rPr>
              <a:t>: </a:t>
            </a:r>
            <a:r>
              <a:rPr lang="en-US" dirty="0" smtClean="0"/>
              <a:t>tiny crystal-like resin glands covering the flower; contain the flavor and aromatic components of cannabis as well as the cannabinoids</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28A6F-06A0-4359-A774-E9C76C0D0D08}"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8532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541396"/>
          </a:xfrm>
        </p:spPr>
        <p:txBody>
          <a:bodyPr>
            <a:noAutofit/>
          </a:bodyPr>
          <a:lstStyle/>
          <a:p>
            <a:r>
              <a:rPr lang="en-US" dirty="0"/>
              <a:t>Cannabis and Cannabinoids</a:t>
            </a:r>
          </a:p>
        </p:txBody>
      </p:sp>
      <p:sp>
        <p:nvSpPr>
          <p:cNvPr id="5" name="Content Placeholder 4"/>
          <p:cNvSpPr>
            <a:spLocks noGrp="1"/>
          </p:cNvSpPr>
          <p:nvPr>
            <p:ph sz="half" idx="4294967295"/>
          </p:nvPr>
        </p:nvSpPr>
        <p:spPr>
          <a:xfrm>
            <a:off x="457200" y="1161841"/>
            <a:ext cx="8534400" cy="3410159"/>
          </a:xfrm>
        </p:spPr>
        <p:txBody>
          <a:bodyPr>
            <a:noAutofit/>
          </a:bodyPr>
          <a:lstStyle/>
          <a:p>
            <a:r>
              <a:rPr lang="en-US" sz="2800" dirty="0"/>
              <a:t>Cannabis contains at least 546 compounds; </a:t>
            </a:r>
            <a:r>
              <a:rPr lang="en-US" sz="2800" dirty="0" smtClean="0"/>
              <a:t/>
            </a:r>
            <a:br>
              <a:rPr lang="en-US" sz="2800" dirty="0" smtClean="0"/>
            </a:br>
            <a:r>
              <a:rPr lang="en-US" sz="2800" dirty="0" smtClean="0"/>
              <a:t>104 </a:t>
            </a:r>
            <a:r>
              <a:rPr lang="en-US" sz="2800" dirty="0"/>
              <a:t>are cannabinoids</a:t>
            </a:r>
          </a:p>
          <a:p>
            <a:endParaRPr lang="en-US" sz="2800" dirty="0"/>
          </a:p>
          <a:p>
            <a:r>
              <a:rPr lang="en-US" sz="2800" dirty="0"/>
              <a:t>Δ</a:t>
            </a:r>
            <a:r>
              <a:rPr lang="en-US" sz="2800" baseline="30000" dirty="0"/>
              <a:t>9-</a:t>
            </a:r>
            <a:r>
              <a:rPr lang="en-US" sz="2800" dirty="0"/>
              <a:t>Tetrahydrocannabinol (Δ</a:t>
            </a:r>
            <a:r>
              <a:rPr lang="en-US" sz="2800" baseline="30000" dirty="0"/>
              <a:t>9</a:t>
            </a:r>
            <a:r>
              <a:rPr lang="en-US" sz="2800" dirty="0"/>
              <a:t>-THC)</a:t>
            </a:r>
          </a:p>
          <a:p>
            <a:pPr lvl="1"/>
            <a:r>
              <a:rPr lang="en-US" dirty="0"/>
              <a:t>Major psychoactive compound</a:t>
            </a:r>
          </a:p>
          <a:p>
            <a:pPr lvl="1"/>
            <a:r>
              <a:rPr lang="en-US" dirty="0"/>
              <a:t>Acts on endocannabinoid receptors</a:t>
            </a:r>
          </a:p>
          <a:p>
            <a:endParaRPr lang="en-US" sz="2800" dirty="0"/>
          </a:p>
          <a:p>
            <a:r>
              <a:rPr lang="en-US" sz="2800" dirty="0" err="1"/>
              <a:t>Cannabidiol</a:t>
            </a:r>
            <a:r>
              <a:rPr lang="en-US" sz="2800" dirty="0"/>
              <a:t> (CBD)</a:t>
            </a:r>
          </a:p>
          <a:p>
            <a:pPr lvl="1"/>
            <a:r>
              <a:rPr lang="en-US" dirty="0"/>
              <a:t>Major </a:t>
            </a:r>
            <a:r>
              <a:rPr lang="en-US" dirty="0" err="1"/>
              <a:t>nonpsychoactive</a:t>
            </a:r>
            <a:r>
              <a:rPr lang="en-US" dirty="0"/>
              <a:t> compound</a:t>
            </a:r>
          </a:p>
          <a:p>
            <a:pPr lvl="1"/>
            <a:r>
              <a:rPr lang="en-US" dirty="0"/>
              <a:t>Neuroprotective and anti-inflammatory</a:t>
            </a:r>
          </a:p>
        </p:txBody>
      </p:sp>
      <p:sp>
        <p:nvSpPr>
          <p:cNvPr id="8" name="TextBox 7"/>
          <p:cNvSpPr txBox="1"/>
          <p:nvPr/>
        </p:nvSpPr>
        <p:spPr>
          <a:xfrm>
            <a:off x="15240" y="6550223"/>
            <a:ext cx="1738296" cy="307777"/>
          </a:xfrm>
          <a:prstGeom prst="rect">
            <a:avLst/>
          </a:prstGeom>
          <a:noFill/>
        </p:spPr>
        <p:txBody>
          <a:bodyPr wrap="none" rtlCol="0">
            <a:spAutoFit/>
          </a:bodyPr>
          <a:lstStyle/>
          <a:p>
            <a:r>
              <a:rPr lang="en-US" sz="1400" dirty="0" smtClean="0"/>
              <a:t>SOURCE: NIDA, 2018.</a:t>
            </a:r>
            <a:endParaRPr lang="en-US" sz="1400" dirty="0"/>
          </a:p>
        </p:txBody>
      </p:sp>
      <p:sp>
        <p:nvSpPr>
          <p:cNvPr id="6" name="Slide Number Placeholder 5"/>
          <p:cNvSpPr>
            <a:spLocks noGrp="1"/>
          </p:cNvSpPr>
          <p:nvPr>
            <p:ph type="sldNum" sz="quarter" idx="12"/>
          </p:nvPr>
        </p:nvSpPr>
        <p:spPr>
          <a:xfrm>
            <a:off x="6553200" y="6356350"/>
            <a:ext cx="2133600" cy="365125"/>
          </a:xfrm>
        </p:spPr>
        <p:txBody>
          <a:bodyPr/>
          <a:lstStyle/>
          <a:p>
            <a:r>
              <a:rPr lang="en-US" dirty="0" smtClean="0"/>
              <a:t>42</a:t>
            </a:r>
            <a:endParaRPr lang="en-US" dirty="0"/>
          </a:p>
        </p:txBody>
      </p:sp>
    </p:spTree>
    <p:extLst>
      <p:ext uri="{BB962C8B-B14F-4D97-AF65-F5344CB8AC3E}">
        <p14:creationId xmlns:p14="http://schemas.microsoft.com/office/powerpoint/2010/main" val="32039786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our Brain on Drugs - Marijuana-oeF6rFN9org_x264.mp4">
            <a:hlinkClick r:id="" action="ppaction://media"/>
          </p:cNvPr>
          <p:cNvPicPr>
            <a:picLocks noGrp="1" noChangeAspect="1"/>
          </p:cNvPicPr>
          <p:nvPr>
            <p:ph idx="1"/>
            <a:videoFile r:link="rId2"/>
            <p:extLst>
              <p:ext uri="{DAA4B4D4-6D71-4841-9C94-3DE7FCFB9230}">
                <p14:media xmlns:p14="http://schemas.microsoft.com/office/powerpoint/2010/main" r:embed="rId1">
                  <p14:fade out="500"/>
                </p14:media>
              </p:ext>
            </p:extLst>
          </p:nvPr>
        </p:nvPicPr>
        <p:blipFill>
          <a:blip r:embed="rId4"/>
          <a:stretch>
            <a:fillRect/>
          </a:stretch>
        </p:blipFill>
        <p:spPr>
          <a:xfrm>
            <a:off x="951560" y="2057403"/>
            <a:ext cx="7240905" cy="3394472"/>
          </a:xfrm>
        </p:spPr>
      </p:pic>
      <p:sp>
        <p:nvSpPr>
          <p:cNvPr id="2" name="Title 1"/>
          <p:cNvSpPr>
            <a:spLocks noGrp="1"/>
          </p:cNvSpPr>
          <p:nvPr>
            <p:ph type="title"/>
          </p:nvPr>
        </p:nvSpPr>
        <p:spPr>
          <a:xfrm>
            <a:off x="1005840" y="2125980"/>
            <a:ext cx="7132320" cy="3223260"/>
          </a:xfrm>
          <a:solidFill>
            <a:schemeClr val="tx1"/>
          </a:solidFill>
        </p:spPr>
        <p:txBody>
          <a:bodyPr/>
          <a:lstStyle/>
          <a:p>
            <a:r>
              <a:rPr lang="en-US" b="1" dirty="0" smtClean="0">
                <a:solidFill>
                  <a:schemeClr val="bg1"/>
                </a:solidFill>
              </a:rPr>
              <a:t>Marijuana and the Brain</a:t>
            </a:r>
            <a:endParaRPr lang="en-US" b="1" dirty="0">
              <a:solidFill>
                <a:schemeClr val="bg1"/>
              </a:solidFill>
            </a:endParaRPr>
          </a:p>
        </p:txBody>
      </p:sp>
      <p:sp>
        <p:nvSpPr>
          <p:cNvPr id="3" name="Rectangle 2"/>
          <p:cNvSpPr/>
          <p:nvPr/>
        </p:nvSpPr>
        <p:spPr>
          <a:xfrm>
            <a:off x="76200" y="6324600"/>
            <a:ext cx="5638800" cy="341632"/>
          </a:xfrm>
          <a:prstGeom prst="rect">
            <a:avLst/>
          </a:prstGeom>
        </p:spPr>
        <p:txBody>
          <a:bodyPr wrap="square">
            <a:spAutoFit/>
          </a:bodyPr>
          <a:lstStyle/>
          <a:p>
            <a:pPr eaLnBrk="0" fontAlgn="base" hangingPunct="0">
              <a:spcBef>
                <a:spcPct val="0"/>
              </a:spcBef>
              <a:spcAft>
                <a:spcPct val="0"/>
              </a:spcAft>
            </a:pPr>
            <a:r>
              <a:rPr lang="en-US" sz="1620" dirty="0">
                <a:solidFill>
                  <a:schemeClr val="bg1"/>
                </a:solidFill>
                <a:latin typeface="Verdana" pitchFamily="34" charset="0"/>
              </a:rPr>
              <a:t>https://</a:t>
            </a:r>
            <a:r>
              <a:rPr lang="en-US" sz="1620" dirty="0" smtClean="0">
                <a:solidFill>
                  <a:schemeClr val="bg1"/>
                </a:solidFill>
                <a:latin typeface="Verdana" pitchFamily="34" charset="0"/>
              </a:rPr>
              <a:t>www.youtube.com/watch?v=oeF6rFN9org</a:t>
            </a:r>
            <a:endParaRPr lang="en-US" sz="1620" dirty="0">
              <a:solidFill>
                <a:schemeClr val="bg1"/>
              </a:solidFill>
              <a:latin typeface="Verdana" pitchFamily="34" charset="0"/>
            </a:endParaRPr>
          </a:p>
        </p:txBody>
      </p:sp>
    </p:spTree>
    <p:extLst>
      <p:ext uri="{BB962C8B-B14F-4D97-AF65-F5344CB8AC3E}">
        <p14:creationId xmlns:p14="http://schemas.microsoft.com/office/powerpoint/2010/main" val="146044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67333 " pathEditMode="relative" rAng="0" ptsTypes="AA">
                                      <p:cBhvr>
                                        <p:cTn id="6" dur="1000" fill="hold"/>
                                        <p:tgtEl>
                                          <p:spTgt spid="2"/>
                                        </p:tgtEl>
                                        <p:attrNameLst>
                                          <p:attrName>ppt_x</p:attrName>
                                          <p:attrName>ppt_y</p:attrName>
                                        </p:attrNameLst>
                                      </p:cBhvr>
                                      <p:rCtr x="0" y="-33667"/>
                                    </p:animMotion>
                                  </p:childTnLst>
                                </p:cTn>
                              </p:par>
                            </p:childTnLst>
                          </p:cTn>
                        </p:par>
                        <p:par>
                          <p:cTn id="7" fill="hold">
                            <p:stCondLst>
                              <p:cond delay="1000"/>
                            </p:stCondLst>
                            <p:childTnLst>
                              <p:par>
                                <p:cTn id="8" presetID="1" presetClass="mediacall" presetSubtype="0" fill="hold" nodeType="afterEffect">
                                  <p:stCondLst>
                                    <p:cond delay="0"/>
                                  </p:stCondLst>
                                  <p:childTnLst>
                                    <p:cmd type="call" cmd="playFrom(0.0)">
                                      <p:cBhvr>
                                        <p:cTn id="9" dur="1345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Cannabinoid Receptors are Located throughout the Brain</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29</a:t>
            </a:fld>
            <a:endParaRPr lang="en-US"/>
          </a:p>
        </p:txBody>
      </p:sp>
      <p:pic>
        <p:nvPicPr>
          <p:cNvPr id="5" name="Picture 4"/>
          <p:cNvPicPr>
            <a:picLocks noChangeAspect="1"/>
          </p:cNvPicPr>
          <p:nvPr/>
        </p:nvPicPr>
        <p:blipFill>
          <a:blip r:embed="rId3"/>
          <a:stretch>
            <a:fillRect/>
          </a:stretch>
        </p:blipFill>
        <p:spPr>
          <a:xfrm>
            <a:off x="157162" y="1676400"/>
            <a:ext cx="8829675" cy="4581525"/>
          </a:xfrm>
          <a:prstGeom prst="rect">
            <a:avLst/>
          </a:prstGeom>
        </p:spPr>
      </p:pic>
      <p:sp>
        <p:nvSpPr>
          <p:cNvPr id="6" name="TextBox 5"/>
          <p:cNvSpPr txBox="1"/>
          <p:nvPr/>
        </p:nvSpPr>
        <p:spPr>
          <a:xfrm>
            <a:off x="0" y="6550223"/>
            <a:ext cx="7943850" cy="307777"/>
          </a:xfrm>
          <a:prstGeom prst="rect">
            <a:avLst/>
          </a:prstGeom>
          <a:noFill/>
        </p:spPr>
        <p:txBody>
          <a:bodyPr wrap="square" rtlCol="0">
            <a:spAutoFit/>
          </a:bodyPr>
          <a:lstStyle>
            <a:defPPr>
              <a:defRPr lang="en-US"/>
            </a:defPPr>
            <a:lvl1pPr defTabSz="685800">
              <a:defRPr sz="1400">
                <a:solidFill>
                  <a:prstClr val="white"/>
                </a:solidFill>
                <a:latin typeface="+mj-lt"/>
                <a:ea typeface="Microsoft Sans Serif" panose="020B0604020202020204" pitchFamily="34" charset="0"/>
                <a:cs typeface="Microsoft Sans Serif" panose="020B0604020202020204" pitchFamily="34" charset="0"/>
              </a:defRPr>
            </a:lvl1pPr>
          </a:lstStyle>
          <a:p>
            <a:r>
              <a:rPr lang="en-US" dirty="0"/>
              <a:t>SOURCE: </a:t>
            </a:r>
            <a:r>
              <a:rPr lang="en-US" dirty="0" smtClean="0"/>
              <a:t>Dr. Susan Weiss, NIDA, August 2017 National Cannabis Summit Keynote,  Denver, CO.</a:t>
            </a:r>
            <a:endParaRPr lang="en-US" dirty="0"/>
          </a:p>
        </p:txBody>
      </p:sp>
    </p:spTree>
    <p:extLst>
      <p:ext uri="{BB962C8B-B14F-4D97-AF65-F5344CB8AC3E}">
        <p14:creationId xmlns:p14="http://schemas.microsoft.com/office/powerpoint/2010/main" val="3025098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317" t="914" r="9010" b="25875"/>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efer Madness ORIGINAL TRAILER - 1936 (Not the full film)-sbjHOBJzhb0_x2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6898" y="609600"/>
            <a:ext cx="3221182" cy="2362200"/>
          </a:xfrm>
          <a:prstGeom prst="rect">
            <a:avLst/>
          </a:prstGeom>
        </p:spPr>
      </p:pic>
      <p:sp>
        <p:nvSpPr>
          <p:cNvPr id="10" name="Rectangle 9"/>
          <p:cNvSpPr/>
          <p:nvPr/>
        </p:nvSpPr>
        <p:spPr>
          <a:xfrm>
            <a:off x="1401778" y="560562"/>
            <a:ext cx="5151422" cy="2679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Marijuana :</a:t>
            </a:r>
          </a:p>
          <a:p>
            <a:pPr algn="ctr"/>
            <a:r>
              <a:rPr lang="en-US" sz="3200" b="1" dirty="0">
                <a:solidFill>
                  <a:srgbClr val="92D050"/>
                </a:solidFill>
              </a:rPr>
              <a:t>What do we know?</a:t>
            </a:r>
          </a:p>
          <a:p>
            <a:pPr algn="ctr"/>
            <a:r>
              <a:rPr lang="en-US" sz="1200" b="1" dirty="0">
                <a:solidFill>
                  <a:srgbClr val="92D050"/>
                </a:solidFill>
              </a:rPr>
              <a:t>(circa 1936)</a:t>
            </a:r>
            <a:endParaRPr lang="en-US" sz="1200" b="1" dirty="0"/>
          </a:p>
        </p:txBody>
      </p:sp>
    </p:spTree>
    <p:extLst>
      <p:ext uri="{BB962C8B-B14F-4D97-AF65-F5344CB8AC3E}">
        <p14:creationId xmlns:p14="http://schemas.microsoft.com/office/powerpoint/2010/main" val="25387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988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Basic facts (2)</a:t>
            </a:r>
            <a:endParaRPr lang="en-US" dirty="0"/>
          </a:p>
        </p:txBody>
      </p:sp>
      <p:sp>
        <p:nvSpPr>
          <p:cNvPr id="3" name="Content Placeholder 2"/>
          <p:cNvSpPr>
            <a:spLocks noGrp="1"/>
          </p:cNvSpPr>
          <p:nvPr>
            <p:ph idx="1"/>
          </p:nvPr>
        </p:nvSpPr>
        <p:spPr/>
        <p:txBody>
          <a:bodyPr>
            <a:normAutofit lnSpcReduction="10000"/>
          </a:bodyPr>
          <a:lstStyle/>
          <a:p>
            <a:r>
              <a:rPr lang="en-US" dirty="0" smtClean="0"/>
              <a:t>Effects begin almost immediately when smoked</a:t>
            </a:r>
          </a:p>
          <a:p>
            <a:r>
              <a:rPr lang="en-US" dirty="0" smtClean="0"/>
              <a:t>Effects of smoked marijuana can last from 1 to 3 hours</a:t>
            </a:r>
          </a:p>
          <a:p>
            <a:r>
              <a:rPr lang="en-US" dirty="0" smtClean="0"/>
              <a:t>If consumed in foods or beverages, the effects appear later—usually in 30 minutes to 1 hour—but can last up to 4 hours</a:t>
            </a:r>
          </a:p>
          <a:p>
            <a:r>
              <a:rPr lang="en-US" dirty="0" smtClean="0"/>
              <a:t>Stays in system from a few days to much longer </a:t>
            </a:r>
            <a:endParaRPr lang="en-US" dirty="0"/>
          </a:p>
        </p:txBody>
      </p:sp>
    </p:spTree>
    <p:extLst>
      <p:ext uri="{BB962C8B-B14F-4D97-AF65-F5344CB8AC3E}">
        <p14:creationId xmlns:p14="http://schemas.microsoft.com/office/powerpoint/2010/main" val="1022799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304800" y="152400"/>
            <a:ext cx="7772400" cy="1143000"/>
          </a:xfrm>
          <a:noFill/>
          <a:ln/>
        </p:spPr>
        <p:txBody>
          <a:bodyPr lIns="92075" tIns="46037" rIns="92075" bIns="46037"/>
          <a:lstStyle/>
          <a:p>
            <a:r>
              <a:rPr lang="en-US" sz="4000" dirty="0"/>
              <a:t>Cannabis: Basic facts </a:t>
            </a:r>
            <a:r>
              <a:rPr lang="en-US" sz="4000" dirty="0" smtClean="0"/>
              <a:t>(3)</a:t>
            </a:r>
            <a:endParaRPr lang="en-US" sz="4000" dirty="0"/>
          </a:p>
        </p:txBody>
      </p:sp>
      <p:sp>
        <p:nvSpPr>
          <p:cNvPr id="348163" name="Rectangle 3"/>
          <p:cNvSpPr>
            <a:spLocks noGrp="1" noChangeArrowheads="1"/>
          </p:cNvSpPr>
          <p:nvPr>
            <p:ph type="body" idx="1"/>
          </p:nvPr>
        </p:nvSpPr>
        <p:spPr>
          <a:xfrm>
            <a:off x="457200" y="1524000"/>
            <a:ext cx="3733800" cy="4648200"/>
          </a:xfrm>
          <a:noFill/>
          <a:ln/>
        </p:spPr>
        <p:txBody>
          <a:bodyPr lIns="92075" tIns="46037" rIns="92075" bIns="46037"/>
          <a:lstStyle/>
          <a:p>
            <a:pPr>
              <a:lnSpc>
                <a:spcPct val="90000"/>
              </a:lnSpc>
              <a:spcAft>
                <a:spcPct val="20000"/>
              </a:spcAft>
              <a:buFont typeface="Wingdings" pitchFamily="2" charset="2"/>
              <a:buNone/>
              <a:tabLst>
                <a:tab pos="5430838" algn="l"/>
              </a:tabLst>
            </a:pPr>
            <a:r>
              <a:rPr lang="en-US" sz="2800" b="1" dirty="0"/>
              <a:t>Acute Effects:</a:t>
            </a:r>
            <a:r>
              <a:rPr lang="en-US" sz="2800" dirty="0"/>
              <a:t>   </a:t>
            </a:r>
          </a:p>
          <a:p>
            <a:pPr lvl="1">
              <a:lnSpc>
                <a:spcPct val="90000"/>
              </a:lnSpc>
              <a:spcAft>
                <a:spcPct val="20000"/>
              </a:spcAft>
              <a:buClr>
                <a:schemeClr val="folHlink"/>
              </a:buClr>
              <a:buNone/>
              <a:tabLst>
                <a:tab pos="5430838" algn="l"/>
              </a:tabLst>
            </a:pPr>
            <a:r>
              <a:rPr lang="en-US" sz="2800" dirty="0" smtClean="0"/>
              <a:t>- Relaxation</a:t>
            </a:r>
            <a:endParaRPr lang="en-US" sz="2800" dirty="0"/>
          </a:p>
          <a:p>
            <a:pPr lvl="1">
              <a:lnSpc>
                <a:spcPct val="90000"/>
              </a:lnSpc>
              <a:spcAft>
                <a:spcPct val="20000"/>
              </a:spcAft>
              <a:buClr>
                <a:schemeClr val="folHlink"/>
              </a:buClr>
              <a:buNone/>
              <a:tabLst>
                <a:tab pos="5430838" algn="l"/>
              </a:tabLst>
            </a:pPr>
            <a:r>
              <a:rPr lang="en-US" sz="2800" dirty="0" smtClean="0">
                <a:cs typeface="Arial" charset="0"/>
              </a:rPr>
              <a:t>- I</a:t>
            </a:r>
            <a:r>
              <a:rPr lang="en-US" sz="2800" dirty="0" smtClean="0"/>
              <a:t>ncreased </a:t>
            </a:r>
            <a:r>
              <a:rPr lang="en-US" sz="2800" dirty="0"/>
              <a:t>appetite</a:t>
            </a:r>
          </a:p>
          <a:p>
            <a:pPr lvl="1">
              <a:lnSpc>
                <a:spcPct val="90000"/>
              </a:lnSpc>
              <a:spcAft>
                <a:spcPct val="20000"/>
              </a:spcAft>
              <a:buClr>
                <a:schemeClr val="folHlink"/>
              </a:buClr>
              <a:buNone/>
              <a:tabLst>
                <a:tab pos="5430838" algn="l"/>
              </a:tabLst>
            </a:pPr>
            <a:r>
              <a:rPr lang="en-US" sz="2800" dirty="0" smtClean="0"/>
              <a:t>- Dry </a:t>
            </a:r>
            <a:r>
              <a:rPr lang="en-US" sz="2800" dirty="0"/>
              <a:t>mouth</a:t>
            </a:r>
          </a:p>
          <a:p>
            <a:pPr lvl="1">
              <a:lnSpc>
                <a:spcPct val="90000"/>
              </a:lnSpc>
              <a:spcAft>
                <a:spcPct val="20000"/>
              </a:spcAft>
              <a:buClr>
                <a:schemeClr val="folHlink"/>
              </a:buClr>
              <a:buNone/>
              <a:tabLst>
                <a:tab pos="5430838" algn="l"/>
              </a:tabLst>
            </a:pPr>
            <a:r>
              <a:rPr lang="en-US" sz="2800" dirty="0" smtClean="0"/>
              <a:t>- Altered </a:t>
            </a:r>
            <a:r>
              <a:rPr lang="en-US" sz="2800" dirty="0"/>
              <a:t>time sense</a:t>
            </a:r>
          </a:p>
          <a:p>
            <a:pPr lvl="1">
              <a:lnSpc>
                <a:spcPct val="90000"/>
              </a:lnSpc>
              <a:spcAft>
                <a:spcPct val="20000"/>
              </a:spcAft>
              <a:buClr>
                <a:schemeClr val="folHlink"/>
              </a:buClr>
              <a:buNone/>
              <a:tabLst>
                <a:tab pos="5430838" algn="l"/>
              </a:tabLst>
            </a:pPr>
            <a:r>
              <a:rPr lang="en-US" sz="2800" dirty="0" smtClean="0"/>
              <a:t>- Mood </a:t>
            </a:r>
            <a:r>
              <a:rPr lang="en-US" sz="2800" dirty="0"/>
              <a:t>changes</a:t>
            </a:r>
          </a:p>
          <a:p>
            <a:pPr lvl="1">
              <a:lnSpc>
                <a:spcPct val="90000"/>
              </a:lnSpc>
              <a:spcAft>
                <a:spcPct val="20000"/>
              </a:spcAft>
              <a:buClr>
                <a:schemeClr val="folHlink"/>
              </a:buClr>
              <a:buNone/>
              <a:tabLst>
                <a:tab pos="5430838" algn="l"/>
              </a:tabLst>
            </a:pPr>
            <a:r>
              <a:rPr lang="en-US" sz="2800" dirty="0" smtClean="0"/>
              <a:t>- Bloodshot </a:t>
            </a:r>
            <a:r>
              <a:rPr lang="en-US" sz="2800" dirty="0"/>
              <a:t>eyes</a:t>
            </a:r>
          </a:p>
          <a:p>
            <a:pPr lvl="1">
              <a:lnSpc>
                <a:spcPct val="90000"/>
              </a:lnSpc>
              <a:spcAft>
                <a:spcPct val="20000"/>
              </a:spcAft>
              <a:buClr>
                <a:schemeClr val="folHlink"/>
              </a:buClr>
              <a:buNone/>
              <a:tabLst>
                <a:tab pos="5430838" algn="l"/>
              </a:tabLst>
            </a:pPr>
            <a:r>
              <a:rPr lang="en-US" sz="2800" dirty="0" smtClean="0"/>
              <a:t>- Impaired </a:t>
            </a:r>
            <a:r>
              <a:rPr lang="en-US" sz="2800" dirty="0"/>
              <a:t>memory</a:t>
            </a:r>
          </a:p>
          <a:p>
            <a:pPr>
              <a:lnSpc>
                <a:spcPct val="90000"/>
              </a:lnSpc>
              <a:tabLst>
                <a:tab pos="5430838" algn="l"/>
              </a:tabLst>
            </a:pPr>
            <a:endParaRPr lang="en-US" sz="2000" dirty="0"/>
          </a:p>
          <a:p>
            <a:pPr>
              <a:lnSpc>
                <a:spcPct val="90000"/>
              </a:lnSpc>
              <a:buFont typeface="Wingdings" pitchFamily="2" charset="2"/>
              <a:buNone/>
              <a:tabLst>
                <a:tab pos="5430838" algn="l"/>
              </a:tabLst>
            </a:pPr>
            <a:endParaRPr lang="en-US" sz="1800" dirty="0"/>
          </a:p>
        </p:txBody>
      </p:sp>
      <p:sp>
        <p:nvSpPr>
          <p:cNvPr id="348164" name="Rectangle 4"/>
          <p:cNvSpPr>
            <a:spLocks noChangeArrowheads="1"/>
          </p:cNvSpPr>
          <p:nvPr/>
        </p:nvSpPr>
        <p:spPr bwMode="auto">
          <a:xfrm>
            <a:off x="4114800" y="1524000"/>
            <a:ext cx="4114800" cy="4648200"/>
          </a:xfrm>
          <a:prstGeom prst="rect">
            <a:avLst/>
          </a:prstGeom>
          <a:noFill/>
          <a:ln w="9525">
            <a:noFill/>
            <a:miter lim="800000"/>
            <a:headEnd/>
            <a:tailEnd/>
          </a:ln>
          <a:effectLst/>
        </p:spPr>
        <p:txBody>
          <a:bodyPr lIns="92075" tIns="46037" rIns="92075" bIns="46037"/>
          <a:lstStyle/>
          <a:p>
            <a:pPr marL="742950" lvl="1" indent="-285750" fontAlgn="base">
              <a:spcBef>
                <a:spcPct val="20000"/>
              </a:spcBef>
              <a:spcAft>
                <a:spcPct val="20000"/>
              </a:spcAft>
              <a:buClr>
                <a:srgbClr val="4F81BD"/>
              </a:buClr>
              <a:buSzPct val="70000"/>
              <a:buFont typeface="Wingdings" pitchFamily="2" charset="2"/>
              <a:buChar char="l"/>
              <a:tabLst>
                <a:tab pos="5430838" algn="l"/>
              </a:tabLst>
            </a:pPr>
            <a:endParaRPr lang="en-US" sz="2400" dirty="0">
              <a:solidFill>
                <a:prstClr val="black"/>
              </a:solidFill>
              <a:latin typeface="Verdana" pitchFamily="34" charset="0"/>
            </a:endParaRPr>
          </a:p>
          <a:p>
            <a:pPr marL="742950" lvl="1" indent="-285750" fontAlgn="base">
              <a:spcBef>
                <a:spcPct val="20000"/>
              </a:spcBef>
              <a:spcAft>
                <a:spcPct val="20000"/>
              </a:spcAft>
              <a:buClr>
                <a:srgbClr val="800080"/>
              </a:buClr>
              <a:buSzPct val="70000"/>
              <a:tabLst>
                <a:tab pos="5430838" algn="l"/>
              </a:tabLst>
            </a:pPr>
            <a:r>
              <a:rPr lang="en-US" sz="2800" dirty="0">
                <a:solidFill>
                  <a:prstClr val="white"/>
                </a:solidFill>
              </a:rPr>
              <a:t>- Reduced nausea</a:t>
            </a:r>
          </a:p>
          <a:p>
            <a:pPr marL="742950" lvl="1" indent="-285750" fontAlgn="base">
              <a:spcBef>
                <a:spcPct val="20000"/>
              </a:spcBef>
              <a:spcAft>
                <a:spcPct val="20000"/>
              </a:spcAft>
              <a:buClr>
                <a:srgbClr val="800080"/>
              </a:buClr>
              <a:buSzPct val="70000"/>
              <a:tabLst>
                <a:tab pos="5430838" algn="l"/>
              </a:tabLst>
            </a:pPr>
            <a:r>
              <a:rPr lang="en-US" sz="2800" dirty="0">
                <a:solidFill>
                  <a:prstClr val="white"/>
                </a:solidFill>
              </a:rPr>
              <a:t>- Increased blood pressure</a:t>
            </a:r>
          </a:p>
          <a:p>
            <a:pPr marL="742950" lvl="1" indent="-285750" fontAlgn="base">
              <a:lnSpc>
                <a:spcPct val="80000"/>
              </a:lnSpc>
              <a:spcBef>
                <a:spcPct val="20000"/>
              </a:spcBef>
              <a:spcAft>
                <a:spcPct val="20000"/>
              </a:spcAft>
              <a:buClr>
                <a:srgbClr val="800080"/>
              </a:buClr>
              <a:buSzPct val="70000"/>
              <a:tabLst>
                <a:tab pos="5430838" algn="l"/>
              </a:tabLst>
            </a:pPr>
            <a:r>
              <a:rPr lang="en-US" sz="2800" dirty="0">
                <a:solidFill>
                  <a:prstClr val="white"/>
                </a:solidFill>
              </a:rPr>
              <a:t>- Reduced cognitive capacity</a:t>
            </a:r>
          </a:p>
          <a:p>
            <a:pPr marL="742950" lvl="1" indent="-285750" fontAlgn="base">
              <a:lnSpc>
                <a:spcPct val="80000"/>
              </a:lnSpc>
              <a:spcBef>
                <a:spcPct val="20000"/>
              </a:spcBef>
              <a:spcAft>
                <a:spcPct val="20000"/>
              </a:spcAft>
              <a:buClr>
                <a:srgbClr val="800080"/>
              </a:buClr>
              <a:buSzPct val="70000"/>
              <a:tabLst>
                <a:tab pos="5430838" algn="l"/>
              </a:tabLst>
            </a:pPr>
            <a:r>
              <a:rPr lang="en-US" sz="2800" dirty="0">
                <a:solidFill>
                  <a:prstClr val="white"/>
                </a:solidFill>
              </a:rPr>
              <a:t>- Paranoid ideation</a:t>
            </a:r>
          </a:p>
          <a:p>
            <a:pPr marL="742950" lvl="1" indent="-285750" fontAlgn="base">
              <a:lnSpc>
                <a:spcPct val="80000"/>
              </a:lnSpc>
              <a:spcBef>
                <a:spcPct val="20000"/>
              </a:spcBef>
              <a:spcAft>
                <a:spcPct val="20000"/>
              </a:spcAft>
              <a:buClr>
                <a:srgbClr val="4F81BD"/>
              </a:buClr>
              <a:buSzPct val="70000"/>
              <a:buFont typeface="Wingdings" pitchFamily="2" charset="2"/>
              <a:buNone/>
              <a:tabLst>
                <a:tab pos="5430838" algn="l"/>
              </a:tabLst>
            </a:pPr>
            <a:endParaRPr lang="en-US" sz="2400" dirty="0">
              <a:solidFill>
                <a:prstClr val="black"/>
              </a:solidFill>
              <a:latin typeface="Verdana" pitchFamily="34" charset="0"/>
            </a:endParaRPr>
          </a:p>
          <a:p>
            <a:pPr marL="342900" indent="-342900" fontAlgn="base">
              <a:lnSpc>
                <a:spcPct val="80000"/>
              </a:lnSpc>
              <a:spcBef>
                <a:spcPct val="20000"/>
              </a:spcBef>
              <a:spcAft>
                <a:spcPct val="0"/>
              </a:spcAft>
              <a:buClr>
                <a:srgbClr val="0000FF"/>
              </a:buClr>
              <a:buSzPct val="80000"/>
              <a:buFont typeface="Wingdings" pitchFamily="2" charset="2"/>
              <a:buChar char="l"/>
              <a:tabLst>
                <a:tab pos="5430838" algn="l"/>
              </a:tabLst>
            </a:pPr>
            <a:endParaRPr lang="en-US" sz="2400" dirty="0">
              <a:solidFill>
                <a:prstClr val="black"/>
              </a:solidFill>
              <a:latin typeface="Verdana" pitchFamily="34" charset="0"/>
            </a:endParaRPr>
          </a:p>
          <a:p>
            <a:pPr marL="342900" indent="-342900" fontAlgn="base">
              <a:lnSpc>
                <a:spcPct val="80000"/>
              </a:lnSpc>
              <a:spcBef>
                <a:spcPct val="20000"/>
              </a:spcBef>
              <a:spcAft>
                <a:spcPct val="0"/>
              </a:spcAft>
              <a:buClr>
                <a:srgbClr val="0000FF"/>
              </a:buClr>
              <a:buSzPct val="80000"/>
              <a:buFont typeface="Wingdings" pitchFamily="2" charset="2"/>
              <a:buNone/>
              <a:tabLst>
                <a:tab pos="5430838" algn="l"/>
              </a:tabLst>
            </a:pPr>
            <a:endParaRPr lang="en-US" sz="2400" dirty="0">
              <a:solidFill>
                <a:prstClr val="black"/>
              </a:solidFill>
              <a:latin typeface="Verdana" pitchFamily="34" charset="0"/>
            </a:endParaRPr>
          </a:p>
        </p:txBody>
      </p:sp>
    </p:spTree>
    <p:extLst>
      <p:ext uri="{BB962C8B-B14F-4D97-AF65-F5344CB8AC3E}">
        <p14:creationId xmlns:p14="http://schemas.microsoft.com/office/powerpoint/2010/main" val="3161186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381000" y="152400"/>
            <a:ext cx="7772400" cy="1143000"/>
          </a:xfrm>
          <a:noFill/>
          <a:ln/>
        </p:spPr>
        <p:txBody>
          <a:bodyPr lIns="92075" tIns="46037" rIns="92075" bIns="46037"/>
          <a:lstStyle/>
          <a:p>
            <a:r>
              <a:rPr lang="en-US" sz="4000" dirty="0"/>
              <a:t>Cannabis: Basic facts </a:t>
            </a:r>
            <a:r>
              <a:rPr lang="en-US" sz="4000" dirty="0" smtClean="0"/>
              <a:t>(4)</a:t>
            </a:r>
            <a:endParaRPr lang="en-US" sz="4000" dirty="0"/>
          </a:p>
        </p:txBody>
      </p:sp>
      <p:sp>
        <p:nvSpPr>
          <p:cNvPr id="350212" name="Rectangle 4"/>
          <p:cNvSpPr>
            <a:spLocks noChangeArrowheads="1"/>
          </p:cNvSpPr>
          <p:nvPr/>
        </p:nvSpPr>
        <p:spPr bwMode="auto">
          <a:xfrm>
            <a:off x="609614" y="1524000"/>
            <a:ext cx="8221663" cy="4495800"/>
          </a:xfrm>
          <a:prstGeom prst="rect">
            <a:avLst/>
          </a:prstGeom>
          <a:noFill/>
          <a:ln w="9525">
            <a:noFill/>
            <a:miter lim="800000"/>
            <a:headEnd/>
            <a:tailEnd/>
          </a:ln>
          <a:effectLst/>
        </p:spPr>
        <p:txBody>
          <a:bodyPr lIns="92075" tIns="46037" rIns="92075" bIns="46037"/>
          <a:lstStyle/>
          <a:p>
            <a:pPr marL="342900" indent="-342900" fontAlgn="base">
              <a:spcBef>
                <a:spcPct val="20000"/>
              </a:spcBef>
              <a:spcAft>
                <a:spcPct val="0"/>
              </a:spcAft>
              <a:buClr>
                <a:srgbClr val="0000FF"/>
              </a:buClr>
              <a:buSzPct val="80000"/>
              <a:buFont typeface="Wingdings" pitchFamily="2" charset="2"/>
              <a:buNone/>
              <a:tabLst>
                <a:tab pos="5430838" algn="l"/>
              </a:tabLst>
            </a:pPr>
            <a:r>
              <a:rPr lang="en-US" sz="3200" b="1" dirty="0">
                <a:solidFill>
                  <a:prstClr val="white"/>
                </a:solidFill>
              </a:rPr>
              <a:t>Withdrawal Symptoms:</a:t>
            </a:r>
            <a:endParaRPr lang="en-US" sz="2400" dirty="0">
              <a:solidFill>
                <a:prstClr val="white"/>
              </a:solidFill>
            </a:endParaRPr>
          </a:p>
          <a:p>
            <a:pPr marL="742950" lvl="1" indent="-285750" fontAlgn="base">
              <a:spcBef>
                <a:spcPct val="20000"/>
              </a:spcBef>
              <a:spcAft>
                <a:spcPct val="0"/>
              </a:spcAft>
              <a:buClr>
                <a:srgbClr val="EEECE1"/>
              </a:buClr>
              <a:buSzPct val="70000"/>
              <a:buFont typeface="Arial" pitchFamily="34" charset="0"/>
              <a:buChar char="•"/>
              <a:tabLst>
                <a:tab pos="5430838" algn="l"/>
              </a:tabLst>
            </a:pPr>
            <a:r>
              <a:rPr lang="en-US" sz="2800" dirty="0">
                <a:solidFill>
                  <a:prstClr val="white"/>
                </a:solidFill>
              </a:rPr>
              <a:t>Insomnia	</a:t>
            </a:r>
          </a:p>
          <a:p>
            <a:pPr marL="742950" lvl="1" indent="-285750" fontAlgn="base">
              <a:spcBef>
                <a:spcPct val="20000"/>
              </a:spcBef>
              <a:spcAft>
                <a:spcPct val="0"/>
              </a:spcAft>
              <a:buClr>
                <a:srgbClr val="EEECE1"/>
              </a:buClr>
              <a:buSzPct val="70000"/>
              <a:buFont typeface="Arial" pitchFamily="34" charset="0"/>
              <a:buChar char="•"/>
              <a:tabLst>
                <a:tab pos="5430838" algn="l"/>
              </a:tabLst>
            </a:pPr>
            <a:r>
              <a:rPr lang="en-US" sz="2800" dirty="0">
                <a:solidFill>
                  <a:prstClr val="white"/>
                </a:solidFill>
              </a:rPr>
              <a:t>Restlessness </a:t>
            </a:r>
          </a:p>
          <a:p>
            <a:pPr marL="742950" lvl="1" indent="-285750" fontAlgn="base">
              <a:spcBef>
                <a:spcPct val="20000"/>
              </a:spcBef>
              <a:spcAft>
                <a:spcPct val="0"/>
              </a:spcAft>
              <a:buClr>
                <a:srgbClr val="EEECE1"/>
              </a:buClr>
              <a:buSzPct val="70000"/>
              <a:buFont typeface="Arial" pitchFamily="34" charset="0"/>
              <a:buChar char="•"/>
              <a:tabLst>
                <a:tab pos="5430838" algn="l"/>
              </a:tabLst>
            </a:pPr>
            <a:r>
              <a:rPr lang="en-US" sz="2800" dirty="0">
                <a:solidFill>
                  <a:prstClr val="white"/>
                </a:solidFill>
              </a:rPr>
              <a:t>Loss of appetite</a:t>
            </a:r>
          </a:p>
          <a:p>
            <a:pPr marL="742950" lvl="1" indent="-285750" fontAlgn="base">
              <a:spcBef>
                <a:spcPct val="20000"/>
              </a:spcBef>
              <a:spcAft>
                <a:spcPct val="0"/>
              </a:spcAft>
              <a:buClr>
                <a:srgbClr val="EEECE1"/>
              </a:buClr>
              <a:buSzPct val="70000"/>
              <a:buFont typeface="Arial" pitchFamily="34" charset="0"/>
              <a:buChar char="•"/>
              <a:tabLst>
                <a:tab pos="5430838" algn="l"/>
              </a:tabLst>
            </a:pPr>
            <a:r>
              <a:rPr lang="en-US" sz="2800" dirty="0">
                <a:solidFill>
                  <a:prstClr val="white"/>
                </a:solidFill>
              </a:rPr>
              <a:t>Irritability </a:t>
            </a:r>
          </a:p>
          <a:p>
            <a:pPr marL="742950" lvl="1" indent="-285750" fontAlgn="base">
              <a:spcBef>
                <a:spcPct val="20000"/>
              </a:spcBef>
              <a:spcAft>
                <a:spcPct val="0"/>
              </a:spcAft>
              <a:buClr>
                <a:srgbClr val="EEECE1"/>
              </a:buClr>
              <a:buSzPct val="70000"/>
              <a:buFont typeface="Arial" pitchFamily="34" charset="0"/>
              <a:buChar char="•"/>
              <a:tabLst>
                <a:tab pos="5430838" algn="l"/>
              </a:tabLst>
            </a:pPr>
            <a:r>
              <a:rPr lang="en-US" sz="2800" dirty="0">
                <a:solidFill>
                  <a:prstClr val="white"/>
                </a:solidFill>
              </a:rPr>
              <a:t>Sweating	</a:t>
            </a:r>
          </a:p>
          <a:p>
            <a:pPr marL="742950" lvl="1" indent="-285750" fontAlgn="base">
              <a:spcBef>
                <a:spcPct val="20000"/>
              </a:spcBef>
              <a:spcAft>
                <a:spcPct val="0"/>
              </a:spcAft>
              <a:buClr>
                <a:srgbClr val="EEECE1"/>
              </a:buClr>
              <a:buSzPct val="70000"/>
              <a:buFont typeface="Arial" pitchFamily="34" charset="0"/>
              <a:buChar char="•"/>
              <a:tabLst>
                <a:tab pos="5430838" algn="l"/>
              </a:tabLst>
            </a:pPr>
            <a:r>
              <a:rPr lang="en-US" sz="2800" dirty="0">
                <a:solidFill>
                  <a:prstClr val="white"/>
                </a:solidFill>
              </a:rPr>
              <a:t>Tremors </a:t>
            </a:r>
          </a:p>
          <a:p>
            <a:pPr marL="742950" lvl="1" indent="-285750" fontAlgn="base">
              <a:spcBef>
                <a:spcPct val="20000"/>
              </a:spcBef>
              <a:spcAft>
                <a:spcPct val="0"/>
              </a:spcAft>
              <a:buClr>
                <a:srgbClr val="EEECE1"/>
              </a:buClr>
              <a:buSzPct val="70000"/>
              <a:buFont typeface="Arial" pitchFamily="34" charset="0"/>
              <a:buChar char="•"/>
              <a:tabLst>
                <a:tab pos="5430838" algn="l"/>
              </a:tabLst>
            </a:pPr>
            <a:r>
              <a:rPr lang="en-US" sz="2800" dirty="0">
                <a:solidFill>
                  <a:prstClr val="white"/>
                </a:solidFill>
              </a:rPr>
              <a:t>Nausea	</a:t>
            </a:r>
          </a:p>
          <a:p>
            <a:pPr marL="742950" lvl="1" indent="-285750" fontAlgn="base">
              <a:spcBef>
                <a:spcPct val="20000"/>
              </a:spcBef>
              <a:spcAft>
                <a:spcPct val="0"/>
              </a:spcAft>
              <a:buClr>
                <a:srgbClr val="EEECE1"/>
              </a:buClr>
              <a:buSzPct val="70000"/>
              <a:buFont typeface="Arial" pitchFamily="34" charset="0"/>
              <a:buChar char="•"/>
              <a:tabLst>
                <a:tab pos="5430838" algn="l"/>
              </a:tabLst>
            </a:pPr>
            <a:r>
              <a:rPr lang="en-US" sz="2800" dirty="0">
                <a:solidFill>
                  <a:prstClr val="white"/>
                </a:solidFill>
              </a:rPr>
              <a:t>Diarrhea</a:t>
            </a:r>
          </a:p>
        </p:txBody>
      </p:sp>
      <p:pic>
        <p:nvPicPr>
          <p:cNvPr id="350214" name="Picture 6" descr="PH01569J"/>
          <p:cNvPicPr>
            <a:picLocks noChangeAspect="1" noChangeArrowheads="1"/>
          </p:cNvPicPr>
          <p:nvPr/>
        </p:nvPicPr>
        <p:blipFill>
          <a:blip r:embed="rId3" cstate="print"/>
          <a:srcRect/>
          <a:stretch>
            <a:fillRect/>
          </a:stretch>
        </p:blipFill>
        <p:spPr bwMode="auto">
          <a:xfrm>
            <a:off x="5562600" y="2533650"/>
            <a:ext cx="3276600" cy="2162176"/>
          </a:xfrm>
          <a:prstGeom prst="rect">
            <a:avLst/>
          </a:prstGeom>
          <a:noFill/>
          <a:ln w="38100">
            <a:solidFill>
              <a:schemeClr val="bg2"/>
            </a:solidFill>
            <a:miter lim="800000"/>
            <a:headEnd/>
            <a:tailEnd/>
          </a:ln>
        </p:spPr>
      </p:pic>
    </p:spTree>
    <p:extLst>
      <p:ext uri="{BB962C8B-B14F-4D97-AF65-F5344CB8AC3E}">
        <p14:creationId xmlns:p14="http://schemas.microsoft.com/office/powerpoint/2010/main" val="31333432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3" y="152400"/>
            <a:ext cx="9164053" cy="825500"/>
          </a:xfrm>
        </p:spPr>
        <p:txBody>
          <a:bodyPr>
            <a:noAutofit/>
          </a:bodyPr>
          <a:lstStyle/>
          <a:p>
            <a:r>
              <a:rPr lang="en-US" sz="3200" dirty="0" smtClean="0">
                <a:solidFill>
                  <a:srgbClr val="FFC000"/>
                </a:solidFill>
                <a:effectLst>
                  <a:outerShdw blurRad="38100" dist="38100" dir="2700000" algn="tl">
                    <a:srgbClr val="000000">
                      <a:alpha val="43137"/>
                    </a:srgbClr>
                  </a:outerShdw>
                </a:effectLst>
                <a:cs typeface="Microsoft Sans Serif" pitchFamily="34" charset="0"/>
              </a:rPr>
              <a:t>Marijuana: Negative Effects </a:t>
            </a:r>
            <a:br>
              <a:rPr lang="en-US" sz="3200" dirty="0" smtClean="0">
                <a:solidFill>
                  <a:srgbClr val="FFC000"/>
                </a:solidFill>
                <a:effectLst>
                  <a:outerShdw blurRad="38100" dist="38100" dir="2700000" algn="tl">
                    <a:srgbClr val="000000">
                      <a:alpha val="43137"/>
                    </a:srgbClr>
                  </a:outerShdw>
                </a:effectLst>
                <a:cs typeface="Microsoft Sans Serif" pitchFamily="34" charset="0"/>
              </a:rPr>
            </a:br>
            <a:r>
              <a:rPr lang="en-US" sz="3200" dirty="0" smtClean="0">
                <a:solidFill>
                  <a:srgbClr val="FFC000"/>
                </a:solidFill>
                <a:effectLst>
                  <a:outerShdw blurRad="38100" dist="38100" dir="2700000" algn="tl">
                    <a:srgbClr val="000000">
                      <a:alpha val="43137"/>
                    </a:srgbClr>
                  </a:outerShdw>
                </a:effectLst>
                <a:cs typeface="Microsoft Sans Serif" pitchFamily="34" charset="0"/>
              </a:rPr>
              <a:t>on Behavior and Mental Health </a:t>
            </a:r>
            <a:endParaRPr lang="en-US" sz="1800" dirty="0">
              <a:solidFill>
                <a:srgbClr val="FFC000"/>
              </a:solidFill>
              <a:effectLst>
                <a:outerShdw blurRad="38100" dist="38100" dir="2700000" algn="tl">
                  <a:srgbClr val="000000">
                    <a:alpha val="43137"/>
                  </a:srgbClr>
                </a:outerShdw>
              </a:effectLst>
              <a:cs typeface="Microsoft Sans Serif" pitchFamily="34" charset="0"/>
            </a:endParaRPr>
          </a:p>
        </p:txBody>
      </p:sp>
      <p:sp>
        <p:nvSpPr>
          <p:cNvPr id="3" name="Content Placeholder 2"/>
          <p:cNvSpPr>
            <a:spLocks noGrp="1"/>
          </p:cNvSpPr>
          <p:nvPr>
            <p:ph idx="1"/>
          </p:nvPr>
        </p:nvSpPr>
        <p:spPr>
          <a:xfrm>
            <a:off x="228601" y="1295403"/>
            <a:ext cx="8892362" cy="3683000"/>
          </a:xfrm>
        </p:spPr>
        <p:txBody>
          <a:bodyPr>
            <a:noAutofit/>
          </a:bodyPr>
          <a:lstStyle/>
          <a:p>
            <a:r>
              <a:rPr lang="en-US" sz="2800" dirty="0">
                <a:cs typeface="Microsoft Sans Serif" pitchFamily="34" charset="0"/>
              </a:rPr>
              <a:t>Similar to alcohol/other drugs if misused (impairment)</a:t>
            </a:r>
          </a:p>
          <a:p>
            <a:r>
              <a:rPr lang="en-US" sz="2800" dirty="0">
                <a:cs typeface="Microsoft Sans Serif" pitchFamily="34" charset="0"/>
              </a:rPr>
              <a:t>Long term use has negative impact on learning and memory</a:t>
            </a:r>
          </a:p>
          <a:p>
            <a:r>
              <a:rPr lang="en-US" sz="2800" dirty="0">
                <a:cs typeface="Microsoft Sans Serif" pitchFamily="34" charset="0"/>
              </a:rPr>
              <a:t>Long term use reduces motivation (“</a:t>
            </a:r>
            <a:r>
              <a:rPr lang="en-US" sz="2800" dirty="0" err="1">
                <a:cs typeface="Microsoft Sans Serif" pitchFamily="34" charset="0"/>
              </a:rPr>
              <a:t>amotivational</a:t>
            </a:r>
            <a:r>
              <a:rPr lang="en-US" sz="2800" dirty="0">
                <a:cs typeface="Microsoft Sans Serif" pitchFamily="34" charset="0"/>
              </a:rPr>
              <a:t> syndrome”)</a:t>
            </a:r>
          </a:p>
          <a:p>
            <a:r>
              <a:rPr lang="en-US" sz="2800" dirty="0">
                <a:cs typeface="Microsoft Sans Serif" pitchFamily="34" charset="0"/>
              </a:rPr>
              <a:t>Associated with mental health problems</a:t>
            </a:r>
          </a:p>
          <a:p>
            <a:pPr lvl="1"/>
            <a:r>
              <a:rPr lang="en-US" dirty="0">
                <a:cs typeface="Microsoft Sans Serif" pitchFamily="34" charset="0"/>
              </a:rPr>
              <a:t>Unclear if marijuana use is cause or effect </a:t>
            </a:r>
          </a:p>
          <a:p>
            <a:pPr lvl="1"/>
            <a:r>
              <a:rPr lang="en-US" dirty="0">
                <a:cs typeface="Microsoft Sans Serif" pitchFamily="34" charset="0"/>
              </a:rPr>
              <a:t>Heavy use is highly associated with serious mental illness – particularly among those with high risk (e.g., family history)</a:t>
            </a:r>
          </a:p>
          <a:p>
            <a:endParaRPr lang="en-US" sz="2800" dirty="0">
              <a:cs typeface="Microsoft Sans Serif" pitchFamily="34" charset="0"/>
            </a:endParaRPr>
          </a:p>
          <a:p>
            <a:pPr marL="0" indent="0">
              <a:buNone/>
            </a:pPr>
            <a:endParaRPr lang="en-US" sz="2800" dirty="0">
              <a:cs typeface="Microsoft Sans Serif" pitchFamily="34" charset="0"/>
            </a:endParaRPr>
          </a:p>
          <a:p>
            <a:pPr lvl="1"/>
            <a:endParaRPr lang="en-US" dirty="0" smtClean="0">
              <a:cs typeface="Microsoft Sans Serif" pitchFamily="34" charset="0"/>
            </a:endParaRPr>
          </a:p>
          <a:p>
            <a:endParaRPr lang="en-US" sz="2800" dirty="0"/>
          </a:p>
        </p:txBody>
      </p:sp>
      <p:sp>
        <p:nvSpPr>
          <p:cNvPr id="5" name="TextBox 4"/>
          <p:cNvSpPr txBox="1"/>
          <p:nvPr/>
        </p:nvSpPr>
        <p:spPr>
          <a:xfrm>
            <a:off x="-20053" y="6474023"/>
            <a:ext cx="6781800" cy="307777"/>
          </a:xfrm>
          <a:prstGeom prst="rect">
            <a:avLst/>
          </a:prstGeom>
          <a:noFill/>
        </p:spPr>
        <p:txBody>
          <a:bodyPr wrap="square" rtlCol="0">
            <a:spAutoFit/>
          </a:bodyPr>
          <a:lstStyle/>
          <a:p>
            <a:r>
              <a:rPr lang="en-US" sz="1400" dirty="0">
                <a:solidFill>
                  <a:schemeClr val="bg1"/>
                </a:solidFill>
                <a:cs typeface="Microsoft Sans Serif" pitchFamily="34" charset="0"/>
              </a:rPr>
              <a:t>SOURCES: Ben Amar, 2006; </a:t>
            </a:r>
            <a:r>
              <a:rPr lang="en-US" sz="1400" dirty="0" err="1">
                <a:solidFill>
                  <a:schemeClr val="bg1"/>
                </a:solidFill>
                <a:cs typeface="Microsoft Sans Serif" pitchFamily="34" charset="0"/>
              </a:rPr>
              <a:t>Bostwick</a:t>
            </a:r>
            <a:r>
              <a:rPr lang="en-US" sz="1400" dirty="0">
                <a:solidFill>
                  <a:schemeClr val="bg1"/>
                </a:solidFill>
                <a:cs typeface="Microsoft Sans Serif" pitchFamily="34" charset="0"/>
              </a:rPr>
              <a:t>, 2012; NIDA, 2012a, 2012b (reference list).</a:t>
            </a:r>
          </a:p>
        </p:txBody>
      </p:sp>
    </p:spTree>
    <p:extLst>
      <p:ext uri="{BB962C8B-B14F-4D97-AF65-F5344CB8AC3E}">
        <p14:creationId xmlns:p14="http://schemas.microsoft.com/office/powerpoint/2010/main" val="1522866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sz="4000" dirty="0"/>
              <a:t>Long-term effects of cannabis use</a:t>
            </a:r>
          </a:p>
        </p:txBody>
      </p:sp>
      <p:sp>
        <p:nvSpPr>
          <p:cNvPr id="382979" name="Rectangle 3"/>
          <p:cNvSpPr>
            <a:spLocks noGrp="1" noChangeArrowheads="1"/>
          </p:cNvSpPr>
          <p:nvPr>
            <p:ph type="body" idx="1"/>
          </p:nvPr>
        </p:nvSpPr>
        <p:spPr>
          <a:xfrm>
            <a:off x="533400" y="1295400"/>
            <a:ext cx="7924800" cy="4724400"/>
          </a:xfrm>
          <a:solidFill>
            <a:schemeClr val="bg1"/>
          </a:solidFill>
          <a:ln w="38100">
            <a:solidFill>
              <a:schemeClr val="tx1"/>
            </a:solidFill>
          </a:ln>
        </p:spPr>
        <p:txBody>
          <a:bodyPr/>
          <a:lstStyle/>
          <a:p>
            <a:pPr marL="3200400" indent="-228600" algn="just">
              <a:lnSpc>
                <a:spcPct val="80000"/>
              </a:lnSpc>
              <a:buClr>
                <a:srgbClr val="FF0000"/>
              </a:buClr>
              <a:buFont typeface="Wingdings" pitchFamily="2" charset="2"/>
              <a:buChar char="Ø"/>
            </a:pPr>
            <a:endParaRPr lang="en-US" sz="1600" dirty="0">
              <a:latin typeface="Helvetica" pitchFamily="34" charset="0"/>
              <a:cs typeface="Times New Roman" pitchFamily="18" charset="0"/>
            </a:endParaRPr>
          </a:p>
          <a:p>
            <a:pPr marL="3200400" indent="-228600" algn="just">
              <a:lnSpc>
                <a:spcPct val="80000"/>
              </a:lnSpc>
              <a:buClr>
                <a:srgbClr val="FF0000"/>
              </a:buClr>
              <a:buFont typeface="Wingdings" pitchFamily="2" charset="2"/>
              <a:buChar char="Ø"/>
            </a:pPr>
            <a:endParaRPr lang="en-US" sz="2000" dirty="0" smtClean="0">
              <a:solidFill>
                <a:schemeClr val="tx1"/>
              </a:solidFill>
              <a:latin typeface="Helvetica" pitchFamily="34" charset="0"/>
              <a:cs typeface="Times New Roman" pitchFamily="18" charset="0"/>
            </a:endParaRPr>
          </a:p>
          <a:p>
            <a:pPr marL="3200400" indent="-228600" algn="just">
              <a:lnSpc>
                <a:spcPct val="80000"/>
              </a:lnSpc>
              <a:buClr>
                <a:srgbClr val="FF0000"/>
              </a:buClr>
              <a:buFont typeface="Wingdings" pitchFamily="2" charset="2"/>
              <a:buChar char="Ø"/>
            </a:pPr>
            <a:r>
              <a:rPr lang="en-US" sz="2200" dirty="0" smtClean="0">
                <a:solidFill>
                  <a:schemeClr val="tx1"/>
                </a:solidFill>
                <a:latin typeface="Helvetica" pitchFamily="34" charset="0"/>
                <a:cs typeface="Times New Roman" pitchFamily="18" charset="0"/>
              </a:rPr>
              <a:t>Increase </a:t>
            </a:r>
            <a:r>
              <a:rPr lang="en-US" sz="2200" dirty="0">
                <a:solidFill>
                  <a:schemeClr val="tx1"/>
                </a:solidFill>
                <a:latin typeface="Helvetica" pitchFamily="34" charset="0"/>
                <a:cs typeface="Times New Roman" pitchFamily="18" charset="0"/>
              </a:rPr>
              <a:t>in activation of stress-response system</a:t>
            </a:r>
          </a:p>
          <a:p>
            <a:pPr marL="3200400" indent="-228600">
              <a:lnSpc>
                <a:spcPct val="80000"/>
              </a:lnSpc>
              <a:spcAft>
                <a:spcPct val="15000"/>
              </a:spcAft>
              <a:buClr>
                <a:srgbClr val="FF0000"/>
              </a:buClr>
              <a:buFont typeface="Wingdings" pitchFamily="2" charset="2"/>
              <a:buChar char="Ø"/>
            </a:pPr>
            <a:r>
              <a:rPr lang="en-US" sz="2200" dirty="0">
                <a:solidFill>
                  <a:schemeClr val="tx1"/>
                </a:solidFill>
                <a:latin typeface="Helvetica" pitchFamily="34" charset="0"/>
                <a:cs typeface="Times New Roman" pitchFamily="18" charset="0"/>
              </a:rPr>
              <a:t>Changes in neurotransmitter levels</a:t>
            </a:r>
          </a:p>
          <a:p>
            <a:pPr marL="3200400" indent="-228600">
              <a:lnSpc>
                <a:spcPct val="80000"/>
              </a:lnSpc>
              <a:spcAft>
                <a:spcPct val="15000"/>
              </a:spcAft>
              <a:buClr>
                <a:srgbClr val="FF0000"/>
              </a:buClr>
              <a:buFont typeface="Wingdings" pitchFamily="2" charset="2"/>
              <a:buChar char="Ø"/>
            </a:pPr>
            <a:r>
              <a:rPr lang="en-US" sz="2200" dirty="0">
                <a:solidFill>
                  <a:schemeClr val="tx1"/>
                </a:solidFill>
                <a:latin typeface="Helvetica" pitchFamily="34" charset="0"/>
                <a:cs typeface="Times New Roman" pitchFamily="18" charset="0"/>
              </a:rPr>
              <a:t>Psychosis in vulnerable individuals </a:t>
            </a:r>
          </a:p>
          <a:p>
            <a:pPr marL="3200400" indent="-228600">
              <a:lnSpc>
                <a:spcPct val="80000"/>
              </a:lnSpc>
              <a:spcAft>
                <a:spcPct val="15000"/>
              </a:spcAft>
              <a:buClr>
                <a:srgbClr val="FF0000"/>
              </a:buClr>
              <a:buFont typeface="Wingdings" pitchFamily="2" charset="2"/>
              <a:buChar char="Ø"/>
            </a:pPr>
            <a:r>
              <a:rPr lang="en-US" sz="2200" dirty="0">
                <a:solidFill>
                  <a:schemeClr val="tx1"/>
                </a:solidFill>
                <a:latin typeface="Helvetica" pitchFamily="34" charset="0"/>
                <a:cs typeface="Times New Roman" pitchFamily="18" charset="0"/>
              </a:rPr>
              <a:t>Increased risk for cancer, especially lung, head, and neck</a:t>
            </a:r>
          </a:p>
          <a:p>
            <a:pPr marL="3200400" indent="-228600">
              <a:lnSpc>
                <a:spcPct val="80000"/>
              </a:lnSpc>
              <a:spcAft>
                <a:spcPct val="15000"/>
              </a:spcAft>
              <a:buClr>
                <a:srgbClr val="FF0000"/>
              </a:buClr>
              <a:buFont typeface="Wingdings" pitchFamily="2" charset="2"/>
              <a:buChar char="Ø"/>
            </a:pPr>
            <a:r>
              <a:rPr lang="en-US" sz="2200" dirty="0">
                <a:solidFill>
                  <a:schemeClr val="tx1"/>
                </a:solidFill>
                <a:latin typeface="Helvetica" pitchFamily="34" charset="0"/>
                <a:cs typeface="Times New Roman" pitchFamily="18" charset="0"/>
              </a:rPr>
              <a:t>Respiratory illnesses (cough, phlegm) and lung infections</a:t>
            </a:r>
          </a:p>
          <a:p>
            <a:pPr marL="3200400" indent="-228600">
              <a:lnSpc>
                <a:spcPct val="80000"/>
              </a:lnSpc>
              <a:spcAft>
                <a:spcPct val="15000"/>
              </a:spcAft>
              <a:buClr>
                <a:srgbClr val="FF0000"/>
              </a:buClr>
              <a:buFont typeface="Wingdings" pitchFamily="2" charset="2"/>
              <a:buChar char="Ø"/>
            </a:pPr>
            <a:r>
              <a:rPr lang="en-US" sz="2200" dirty="0">
                <a:solidFill>
                  <a:schemeClr val="tx1"/>
                </a:solidFill>
                <a:latin typeface="Helvetica" pitchFamily="34" charset="0"/>
                <a:cs typeface="Times New Roman" pitchFamily="18" charset="0"/>
              </a:rPr>
              <a:t>Immune system dysfunction </a:t>
            </a:r>
          </a:p>
          <a:p>
            <a:pPr marL="3200400" indent="-228600">
              <a:lnSpc>
                <a:spcPct val="80000"/>
              </a:lnSpc>
              <a:spcAft>
                <a:spcPct val="15000"/>
              </a:spcAft>
              <a:buClr>
                <a:srgbClr val="FF0000"/>
              </a:buClr>
              <a:buFont typeface="Wingdings" pitchFamily="2" charset="2"/>
              <a:buChar char="Ø"/>
            </a:pPr>
            <a:r>
              <a:rPr lang="en-US" sz="2200" dirty="0">
                <a:solidFill>
                  <a:schemeClr val="tx1"/>
                </a:solidFill>
                <a:latin typeface="Helvetica" pitchFamily="34" charset="0"/>
                <a:cs typeface="Times New Roman" pitchFamily="18" charset="0"/>
              </a:rPr>
              <a:t>Harm to a fetus during pregnancy</a:t>
            </a:r>
          </a:p>
          <a:p>
            <a:pPr marL="3200400" indent="-228600">
              <a:lnSpc>
                <a:spcPct val="80000"/>
              </a:lnSpc>
              <a:spcAft>
                <a:spcPct val="15000"/>
              </a:spcAft>
              <a:buClr>
                <a:srgbClr val="FF0000"/>
              </a:buClr>
              <a:buFont typeface="Wingdings" pitchFamily="2" charset="2"/>
              <a:buNone/>
            </a:pPr>
            <a:endParaRPr lang="en-US" sz="2000" dirty="0">
              <a:solidFill>
                <a:schemeClr val="tx1"/>
              </a:solidFill>
              <a:latin typeface="Helvetica" pitchFamily="34" charset="0"/>
              <a:cs typeface="Times New Roman" pitchFamily="18" charset="0"/>
            </a:endParaRPr>
          </a:p>
        </p:txBody>
      </p:sp>
      <p:pic>
        <p:nvPicPr>
          <p:cNvPr id="382980" name="Picture 4" descr="Body"/>
          <p:cNvPicPr>
            <a:picLocks noChangeAspect="1" noChangeArrowheads="1"/>
          </p:cNvPicPr>
          <p:nvPr/>
        </p:nvPicPr>
        <p:blipFill>
          <a:blip r:embed="rId3" cstate="print"/>
          <a:srcRect/>
          <a:stretch>
            <a:fillRect/>
          </a:stretch>
        </p:blipFill>
        <p:spPr bwMode="auto">
          <a:xfrm>
            <a:off x="152400" y="2012950"/>
            <a:ext cx="2679700" cy="3589338"/>
          </a:xfrm>
          <a:prstGeom prst="rect">
            <a:avLst/>
          </a:prstGeom>
          <a:noFill/>
        </p:spPr>
      </p:pic>
      <p:sp>
        <p:nvSpPr>
          <p:cNvPr id="382981" name="Line 5"/>
          <p:cNvSpPr>
            <a:spLocks noChangeShapeType="1"/>
          </p:cNvSpPr>
          <p:nvPr/>
        </p:nvSpPr>
        <p:spPr bwMode="auto">
          <a:xfrm flipH="1">
            <a:off x="1447800" y="1981200"/>
            <a:ext cx="2133600" cy="457200"/>
          </a:xfrm>
          <a:prstGeom prst="line">
            <a:avLst/>
          </a:prstGeom>
          <a:noFill/>
          <a:ln w="28575">
            <a:solidFill>
              <a:srgbClr val="000000"/>
            </a:solidFill>
            <a:round/>
            <a:headEnd/>
            <a:tailEnd/>
          </a:ln>
          <a:effectLst/>
        </p:spPr>
        <p:txBody>
          <a:bodyPr wrap="none" anchor="ctr"/>
          <a:lstStyle/>
          <a:p>
            <a:pPr eaLnBrk="0" fontAlgn="base" hangingPunct="0">
              <a:spcBef>
                <a:spcPct val="0"/>
              </a:spcBef>
              <a:spcAft>
                <a:spcPct val="0"/>
              </a:spcAft>
            </a:pPr>
            <a:endParaRPr lang="en-US" dirty="0">
              <a:solidFill>
                <a:prstClr val="black"/>
              </a:solidFill>
              <a:latin typeface="Verdana" pitchFamily="34" charset="0"/>
            </a:endParaRPr>
          </a:p>
        </p:txBody>
      </p:sp>
      <p:sp>
        <p:nvSpPr>
          <p:cNvPr id="382983" name="Line 7"/>
          <p:cNvSpPr>
            <a:spLocks noChangeShapeType="1"/>
          </p:cNvSpPr>
          <p:nvPr/>
        </p:nvSpPr>
        <p:spPr bwMode="auto">
          <a:xfrm flipH="1" flipV="1">
            <a:off x="1752600" y="3810000"/>
            <a:ext cx="1828800" cy="0"/>
          </a:xfrm>
          <a:prstGeom prst="line">
            <a:avLst/>
          </a:prstGeom>
          <a:noFill/>
          <a:ln w="28575">
            <a:solidFill>
              <a:srgbClr val="000000"/>
            </a:solidFill>
            <a:round/>
            <a:headEnd/>
            <a:tailEnd/>
          </a:ln>
          <a:effectLst/>
        </p:spPr>
        <p:txBody>
          <a:bodyPr wrap="none" anchor="ctr"/>
          <a:lstStyle/>
          <a:p>
            <a:pPr eaLnBrk="0" fontAlgn="base" hangingPunct="0">
              <a:spcBef>
                <a:spcPct val="0"/>
              </a:spcBef>
              <a:spcAft>
                <a:spcPct val="0"/>
              </a:spcAft>
            </a:pPr>
            <a:endParaRPr lang="en-US" dirty="0">
              <a:solidFill>
                <a:prstClr val="black"/>
              </a:solidFill>
              <a:latin typeface="Verdana" pitchFamily="34" charset="0"/>
            </a:endParaRPr>
          </a:p>
        </p:txBody>
      </p:sp>
      <p:sp>
        <p:nvSpPr>
          <p:cNvPr id="382990" name="Line 14"/>
          <p:cNvSpPr>
            <a:spLocks noChangeShapeType="1"/>
          </p:cNvSpPr>
          <p:nvPr/>
        </p:nvSpPr>
        <p:spPr bwMode="auto">
          <a:xfrm>
            <a:off x="1524000" y="2971800"/>
            <a:ext cx="2057400" cy="22860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dirty="0">
              <a:solidFill>
                <a:prstClr val="black"/>
              </a:solidFill>
              <a:latin typeface="Verdana" pitchFamily="34" charset="0"/>
            </a:endParaRPr>
          </a:p>
        </p:txBody>
      </p:sp>
      <p:sp>
        <p:nvSpPr>
          <p:cNvPr id="382991" name="Line 15"/>
          <p:cNvSpPr>
            <a:spLocks noChangeShapeType="1"/>
          </p:cNvSpPr>
          <p:nvPr/>
        </p:nvSpPr>
        <p:spPr bwMode="auto">
          <a:xfrm flipV="1">
            <a:off x="1752600" y="3352800"/>
            <a:ext cx="1828800" cy="22860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dirty="0">
              <a:solidFill>
                <a:prstClr val="black"/>
              </a:solidFill>
              <a:latin typeface="Verdana" pitchFamily="34" charset="0"/>
            </a:endParaRPr>
          </a:p>
        </p:txBody>
      </p:sp>
      <p:sp>
        <p:nvSpPr>
          <p:cNvPr id="382992" name="Line 16"/>
          <p:cNvSpPr>
            <a:spLocks noChangeShapeType="1"/>
          </p:cNvSpPr>
          <p:nvPr/>
        </p:nvSpPr>
        <p:spPr bwMode="auto">
          <a:xfrm>
            <a:off x="1524000" y="2362200"/>
            <a:ext cx="2057400" cy="15240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dirty="0">
              <a:solidFill>
                <a:prstClr val="black"/>
              </a:solidFill>
              <a:latin typeface="Verdana" pitchFamily="34" charset="0"/>
            </a:endParaRPr>
          </a:p>
        </p:txBody>
      </p:sp>
    </p:spTree>
    <p:extLst>
      <p:ext uri="{BB962C8B-B14F-4D97-AF65-F5344CB8AC3E}">
        <p14:creationId xmlns:p14="http://schemas.microsoft.com/office/powerpoint/2010/main" val="43662913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46" y="381000"/>
            <a:ext cx="8206740" cy="708422"/>
          </a:xfrm>
        </p:spPr>
        <p:txBody>
          <a:bodyPr>
            <a:noAutofit/>
          </a:bodyPr>
          <a:lstStyle/>
          <a:p>
            <a:r>
              <a:rPr lang="en-US" sz="3600" dirty="0" smtClean="0">
                <a:solidFill>
                  <a:srgbClr val="FFC000"/>
                </a:solidFill>
              </a:rPr>
              <a:t>Neurologic Impact of Marijuana </a:t>
            </a:r>
            <a:br>
              <a:rPr lang="en-US" sz="3600" dirty="0" smtClean="0">
                <a:solidFill>
                  <a:srgbClr val="FFC000"/>
                </a:solidFill>
              </a:rPr>
            </a:br>
            <a:r>
              <a:rPr lang="en-US" sz="3600" dirty="0" smtClean="0">
                <a:solidFill>
                  <a:srgbClr val="FFC000"/>
                </a:solidFill>
              </a:rPr>
              <a:t>in Adults</a:t>
            </a:r>
            <a:endParaRPr lang="en-US" sz="3600" dirty="0">
              <a:solidFill>
                <a:srgbClr val="FFC000"/>
              </a:solidFill>
            </a:endParaRPr>
          </a:p>
        </p:txBody>
      </p:sp>
      <p:sp>
        <p:nvSpPr>
          <p:cNvPr id="3" name="Content Placeholder 2"/>
          <p:cNvSpPr>
            <a:spLocks noGrp="1"/>
          </p:cNvSpPr>
          <p:nvPr>
            <p:ph idx="1"/>
          </p:nvPr>
        </p:nvSpPr>
        <p:spPr>
          <a:xfrm>
            <a:off x="480060" y="1524000"/>
            <a:ext cx="8130540" cy="4850289"/>
          </a:xfrm>
        </p:spPr>
        <p:txBody>
          <a:bodyPr>
            <a:noAutofit/>
          </a:bodyPr>
          <a:lstStyle/>
          <a:p>
            <a:r>
              <a:rPr lang="en-US" sz="2400" dirty="0" smtClean="0"/>
              <a:t>Administered </a:t>
            </a:r>
            <a:r>
              <a:rPr lang="en-US" sz="2400" dirty="0"/>
              <a:t>neuropsychological tests to </a:t>
            </a:r>
            <a:r>
              <a:rPr lang="en-US" sz="2400" b="1" dirty="0">
                <a:solidFill>
                  <a:srgbClr val="FFFF00"/>
                </a:solidFill>
              </a:rPr>
              <a:t>63 current heavy cannabis users </a:t>
            </a:r>
            <a:r>
              <a:rPr lang="en-US" sz="2400" dirty="0"/>
              <a:t>who had smoked cannabis at least 5,000 times in their lives and to </a:t>
            </a:r>
            <a:r>
              <a:rPr lang="en-US" sz="2400" b="1" dirty="0">
                <a:solidFill>
                  <a:srgbClr val="FFFF00"/>
                </a:solidFill>
              </a:rPr>
              <a:t>72 control subjects </a:t>
            </a:r>
            <a:r>
              <a:rPr lang="en-US" sz="2400" dirty="0"/>
              <a:t>who had smoked no more than 50 times in their lives. </a:t>
            </a:r>
            <a:endParaRPr lang="en-US" sz="2400" dirty="0" smtClean="0"/>
          </a:p>
          <a:p>
            <a:r>
              <a:rPr lang="en-US" sz="2400" dirty="0" smtClean="0"/>
              <a:t>Differences </a:t>
            </a:r>
            <a:r>
              <a:rPr lang="en-US" sz="2400" dirty="0"/>
              <a:t>between the groups after 7 days of supervised abstinence were </a:t>
            </a:r>
            <a:r>
              <a:rPr lang="en-US" sz="2400" dirty="0" smtClean="0"/>
              <a:t>reported.  However, </a:t>
            </a:r>
            <a:r>
              <a:rPr lang="en-US" sz="2400" b="1" dirty="0">
                <a:solidFill>
                  <a:srgbClr val="FFFF00"/>
                </a:solidFill>
              </a:rPr>
              <a:t>no deficits were found after 28 days abstinence</a:t>
            </a:r>
            <a:r>
              <a:rPr lang="en-US" sz="2400" dirty="0"/>
              <a:t>, after adjusting for various potentially confounding variables. </a:t>
            </a:r>
            <a:endParaRPr lang="en-US" sz="2400" dirty="0" smtClean="0"/>
          </a:p>
          <a:p>
            <a:r>
              <a:rPr lang="en-US" sz="2400" dirty="0" smtClean="0"/>
              <a:t>Suggest </a:t>
            </a:r>
            <a:r>
              <a:rPr lang="en-US" sz="2400" dirty="0"/>
              <a:t>that cognitive deficits associated with long-term cannabis use are </a:t>
            </a:r>
            <a:r>
              <a:rPr lang="en-US" sz="2400" b="1" dirty="0">
                <a:solidFill>
                  <a:srgbClr val="FFFF00"/>
                </a:solidFill>
              </a:rPr>
              <a:t>reversible and related to recent cannabis exposure</a:t>
            </a:r>
            <a:r>
              <a:rPr lang="en-US" sz="2400" dirty="0"/>
              <a:t>. </a:t>
            </a:r>
          </a:p>
        </p:txBody>
      </p:sp>
      <p:sp>
        <p:nvSpPr>
          <p:cNvPr id="5" name="Rectangle 4"/>
          <p:cNvSpPr/>
          <p:nvPr/>
        </p:nvSpPr>
        <p:spPr>
          <a:xfrm>
            <a:off x="480060" y="6400800"/>
            <a:ext cx="4503420" cy="244682"/>
          </a:xfrm>
          <a:prstGeom prst="rect">
            <a:avLst/>
          </a:prstGeom>
        </p:spPr>
        <p:txBody>
          <a:bodyPr wrap="square">
            <a:spAutoFit/>
          </a:bodyPr>
          <a:lstStyle/>
          <a:p>
            <a:r>
              <a:rPr lang="en-US" sz="990" i="1" dirty="0">
                <a:solidFill>
                  <a:prstClr val="white">
                    <a:lumMod val="85000"/>
                  </a:prstClr>
                </a:solidFill>
              </a:rPr>
              <a:t>Pope HG, et al. (2001). Arch Gen Psychiatry. 2001 Oct; 58(10):909-15.</a:t>
            </a:r>
          </a:p>
        </p:txBody>
      </p:sp>
    </p:spTree>
    <p:extLst>
      <p:ext uri="{BB962C8B-B14F-4D97-AF65-F5344CB8AC3E}">
        <p14:creationId xmlns:p14="http://schemas.microsoft.com/office/powerpoint/2010/main" val="1104513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Acute Effects of Cannabis in Intoxication Phase</a:t>
            </a:r>
            <a:endParaRPr lang="en-US" dirty="0"/>
          </a:p>
        </p:txBody>
      </p:sp>
      <p:sp>
        <p:nvSpPr>
          <p:cNvPr id="3" name="Content Placeholder 2"/>
          <p:cNvSpPr>
            <a:spLocks noGrp="1"/>
          </p:cNvSpPr>
          <p:nvPr>
            <p:ph idx="1"/>
          </p:nvPr>
        </p:nvSpPr>
        <p:spPr/>
        <p:txBody>
          <a:bodyPr>
            <a:normAutofit lnSpcReduction="10000"/>
          </a:bodyPr>
          <a:lstStyle/>
          <a:p>
            <a:r>
              <a:rPr lang="en-US" dirty="0" smtClean="0"/>
              <a:t>Cognition</a:t>
            </a:r>
          </a:p>
          <a:p>
            <a:pPr lvl="1"/>
            <a:r>
              <a:rPr lang="en-US" dirty="0" smtClean="0"/>
              <a:t>Difficulty with complex tasks</a:t>
            </a:r>
          </a:p>
          <a:p>
            <a:pPr lvl="1"/>
            <a:r>
              <a:rPr lang="en-US" dirty="0" smtClean="0"/>
              <a:t>Difficulty learning</a:t>
            </a:r>
          </a:p>
          <a:p>
            <a:r>
              <a:rPr lang="en-US" dirty="0" smtClean="0"/>
              <a:t>Executive Function</a:t>
            </a:r>
          </a:p>
          <a:p>
            <a:pPr lvl="1"/>
            <a:r>
              <a:rPr lang="en-US" dirty="0" smtClean="0"/>
              <a:t>Impaired decision making</a:t>
            </a:r>
          </a:p>
          <a:p>
            <a:pPr lvl="1"/>
            <a:r>
              <a:rPr lang="en-US" dirty="0" smtClean="0"/>
              <a:t>Increased risky behavior – STDs, HIV</a:t>
            </a:r>
          </a:p>
          <a:p>
            <a:r>
              <a:rPr lang="en-US" dirty="0" smtClean="0"/>
              <a:t>Mood</a:t>
            </a:r>
          </a:p>
          <a:p>
            <a:pPr lvl="1"/>
            <a:r>
              <a:rPr lang="en-US" dirty="0" smtClean="0"/>
              <a:t>Anxiety – panic attacks</a:t>
            </a:r>
          </a:p>
          <a:p>
            <a:pPr lvl="1"/>
            <a:r>
              <a:rPr lang="en-US" dirty="0" smtClean="0"/>
              <a:t>Psychosis - paranoia</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36</a:t>
            </a:fld>
            <a:endParaRPr lang="en-US"/>
          </a:p>
        </p:txBody>
      </p:sp>
      <p:sp>
        <p:nvSpPr>
          <p:cNvPr id="5" name="TextBox 4"/>
          <p:cNvSpPr txBox="1"/>
          <p:nvPr/>
        </p:nvSpPr>
        <p:spPr>
          <a:xfrm>
            <a:off x="0" y="6550223"/>
            <a:ext cx="7943850" cy="307777"/>
          </a:xfrm>
          <a:prstGeom prst="rect">
            <a:avLst/>
          </a:prstGeom>
          <a:noFill/>
        </p:spPr>
        <p:txBody>
          <a:bodyPr wrap="square" rtlCol="0">
            <a:spAutoFit/>
          </a:bodyPr>
          <a:lstStyle>
            <a:defPPr>
              <a:defRPr lang="en-US"/>
            </a:defPPr>
            <a:lvl1pPr defTabSz="685800">
              <a:defRPr sz="1400">
                <a:solidFill>
                  <a:prstClr val="white"/>
                </a:solidFill>
                <a:latin typeface="+mj-lt"/>
                <a:ea typeface="Microsoft Sans Serif" panose="020B0604020202020204" pitchFamily="34" charset="0"/>
                <a:cs typeface="Microsoft Sans Serif" panose="020B0604020202020204" pitchFamily="34" charset="0"/>
              </a:defRPr>
            </a:lvl1pPr>
          </a:lstStyle>
          <a:p>
            <a:r>
              <a:rPr lang="en-US" dirty="0"/>
              <a:t>SOURCE: </a:t>
            </a:r>
            <a:r>
              <a:rPr lang="en-US" dirty="0" smtClean="0"/>
              <a:t>Dr. Susan Weiss, NIDA, August 2017 National Cannabis Summit Keynote,  Denver, CO.</a:t>
            </a:r>
            <a:endParaRPr lang="en-US" dirty="0"/>
          </a:p>
        </p:txBody>
      </p:sp>
    </p:spTree>
    <p:extLst>
      <p:ext uri="{BB962C8B-B14F-4D97-AF65-F5344CB8AC3E}">
        <p14:creationId xmlns:p14="http://schemas.microsoft.com/office/powerpoint/2010/main" val="23327537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cs typeface="Microsoft Sans Serif"/>
              </a:rPr>
              <a:t>Comparison of Addictive Potential</a:t>
            </a:r>
            <a:br>
              <a:rPr lang="en-US" dirty="0" smtClean="0">
                <a:cs typeface="Microsoft Sans Serif"/>
              </a:rPr>
            </a:br>
            <a:r>
              <a:rPr lang="en-US" dirty="0" smtClean="0">
                <a:cs typeface="Microsoft Sans Serif"/>
              </a:rPr>
              <a:t>by Drug Type</a:t>
            </a:r>
            <a:endParaRPr lang="en-US" dirty="0">
              <a:cs typeface="Microsoft Sans Serif"/>
            </a:endParaRPr>
          </a:p>
        </p:txBody>
      </p:sp>
      <p:sp>
        <p:nvSpPr>
          <p:cNvPr id="6" name="Slide Number Placeholder 5"/>
          <p:cNvSpPr>
            <a:spLocks noGrp="1"/>
          </p:cNvSpPr>
          <p:nvPr>
            <p:ph type="sldNum" sz="quarter" idx="12"/>
          </p:nvPr>
        </p:nvSpPr>
        <p:spPr>
          <a:xfrm>
            <a:off x="6583680" y="6392076"/>
            <a:ext cx="2133600" cy="273844"/>
          </a:xfrm>
          <a:prstGeom prst="rect">
            <a:avLst/>
          </a:prstGeom>
        </p:spPr>
        <p:txBody>
          <a:bodyPr/>
          <a:lstStyle/>
          <a:p>
            <a:pPr algn="r"/>
            <a:fld id="{C1B28A6F-06A0-4359-A774-E9C76C0D0D08}" type="slidenum">
              <a:rPr lang="en-US" smtClean="0"/>
              <a:pPr algn="r"/>
              <a:t>37</a:t>
            </a:fld>
            <a:endParaRPr lang="en-US" dirty="0"/>
          </a:p>
        </p:txBody>
      </p:sp>
      <p:sp>
        <p:nvSpPr>
          <p:cNvPr id="3" name="TextBox 2"/>
          <p:cNvSpPr txBox="1"/>
          <p:nvPr/>
        </p:nvSpPr>
        <p:spPr>
          <a:xfrm>
            <a:off x="0" y="6512032"/>
            <a:ext cx="1925527" cy="307777"/>
          </a:xfrm>
          <a:prstGeom prst="rect">
            <a:avLst/>
          </a:prstGeom>
          <a:noFill/>
        </p:spPr>
        <p:txBody>
          <a:bodyPr wrap="none" rtlCol="0">
            <a:spAutoFit/>
          </a:bodyPr>
          <a:lstStyle/>
          <a:p>
            <a:r>
              <a:rPr lang="en-US" sz="1400" dirty="0">
                <a:latin typeface="+mj-lt"/>
                <a:cs typeface="Microsoft Sans Serif" pitchFamily="34" charset="0"/>
              </a:rPr>
              <a:t>SOURCE: </a:t>
            </a:r>
            <a:r>
              <a:rPr lang="en-US" sz="1400" dirty="0" smtClean="0">
                <a:latin typeface="+mj-lt"/>
                <a:cs typeface="Microsoft Sans Serif" pitchFamily="34" charset="0"/>
              </a:rPr>
              <a:t>Gilman, 2015.</a:t>
            </a:r>
            <a:endParaRPr lang="en-US" sz="1400" dirty="0">
              <a:latin typeface="+mj-lt"/>
              <a:cs typeface="Microsoft Sans Serif" pitchFamily="34" charset="0"/>
            </a:endParaRPr>
          </a:p>
        </p:txBody>
      </p:sp>
      <p:pic>
        <p:nvPicPr>
          <p:cNvPr id="4" name="Picture 3"/>
          <p:cNvPicPr>
            <a:picLocks noChangeAspect="1"/>
          </p:cNvPicPr>
          <p:nvPr/>
        </p:nvPicPr>
        <p:blipFill>
          <a:blip r:embed="rId4"/>
          <a:stretch>
            <a:fillRect/>
          </a:stretch>
        </p:blipFill>
        <p:spPr>
          <a:xfrm>
            <a:off x="1218829" y="1676400"/>
            <a:ext cx="6572250" cy="4635395"/>
          </a:xfrm>
          <a:prstGeom prst="rect">
            <a:avLst/>
          </a:prstGeom>
        </p:spPr>
      </p:pic>
    </p:spTree>
    <p:extLst>
      <p:ext uri="{BB962C8B-B14F-4D97-AF65-F5344CB8AC3E}">
        <p14:creationId xmlns:p14="http://schemas.microsoft.com/office/powerpoint/2010/main" val="18358240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Can Marijuana be Used as a Medicine?</a:t>
            </a:r>
            <a:endParaRPr lang="en-US" dirty="0"/>
          </a:p>
        </p:txBody>
      </p:sp>
      <p:sp>
        <p:nvSpPr>
          <p:cNvPr id="3" name="Content Placeholder 2"/>
          <p:cNvSpPr>
            <a:spLocks noGrp="1"/>
          </p:cNvSpPr>
          <p:nvPr>
            <p:ph idx="1"/>
          </p:nvPr>
        </p:nvSpPr>
        <p:spPr>
          <a:xfrm>
            <a:off x="457200" y="1538255"/>
            <a:ext cx="8229600" cy="4525963"/>
          </a:xfrm>
        </p:spPr>
        <p:txBody>
          <a:bodyPr/>
          <a:lstStyle/>
          <a:p>
            <a:r>
              <a:rPr lang="en-US" dirty="0" smtClean="0"/>
              <a:t>In some states, yes.</a:t>
            </a:r>
          </a:p>
          <a:p>
            <a:r>
              <a:rPr lang="en-US" dirty="0" smtClean="0"/>
              <a:t>Chemicals in the marijuana plant are used to treat some illnesses or medical symptoms.</a:t>
            </a:r>
          </a:p>
          <a:p>
            <a:r>
              <a:rPr lang="en-US" dirty="0" smtClean="0"/>
              <a:t>The unprocessed marijuana plant is </a:t>
            </a:r>
            <a:r>
              <a:rPr lang="en-US" b="1" u="sng" dirty="0" smtClean="0"/>
              <a:t>not</a:t>
            </a:r>
            <a:r>
              <a:rPr lang="en-US" dirty="0" smtClean="0"/>
              <a:t> recognized by the </a:t>
            </a:r>
            <a:br>
              <a:rPr lang="en-US" dirty="0" smtClean="0"/>
            </a:br>
            <a:r>
              <a:rPr lang="en-US" dirty="0" smtClean="0"/>
              <a:t>federal government or </a:t>
            </a:r>
            <a:br>
              <a:rPr lang="en-US" dirty="0" smtClean="0"/>
            </a:br>
            <a:r>
              <a:rPr lang="en-US" dirty="0" smtClean="0"/>
              <a:t>approved as a medicine </a:t>
            </a:r>
            <a:br>
              <a:rPr lang="en-US" dirty="0" smtClean="0"/>
            </a:br>
            <a:r>
              <a:rPr lang="en-US" dirty="0" smtClean="0"/>
              <a:t>by the FDA.</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28A6F-06A0-4359-A774-E9C76C0D0D08}"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801236"/>
            <a:ext cx="3937000" cy="2622042"/>
          </a:xfrm>
          <a:prstGeom prst="rect">
            <a:avLst/>
          </a:prstGeom>
          <a:effectLst>
            <a:softEdge rad="63500"/>
          </a:effectLst>
        </p:spPr>
      </p:pic>
    </p:spTree>
    <p:extLst>
      <p:ext uri="{BB962C8B-B14F-4D97-AF65-F5344CB8AC3E}">
        <p14:creationId xmlns:p14="http://schemas.microsoft.com/office/powerpoint/2010/main" val="28038516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people become addicted to marijuana?</a:t>
            </a:r>
            <a:endParaRPr lang="en-US" dirty="0"/>
          </a:p>
        </p:txBody>
      </p:sp>
      <p:sp>
        <p:nvSpPr>
          <p:cNvPr id="3" name="Content Placeholder 2"/>
          <p:cNvSpPr>
            <a:spLocks noGrp="1"/>
          </p:cNvSpPr>
          <p:nvPr>
            <p:ph idx="1"/>
          </p:nvPr>
        </p:nvSpPr>
        <p:spPr/>
        <p:txBody>
          <a:bodyPr/>
          <a:lstStyle/>
          <a:p>
            <a:r>
              <a:rPr lang="en-US" dirty="0" smtClean="0"/>
              <a:t>Yes.</a:t>
            </a:r>
          </a:p>
          <a:p>
            <a:r>
              <a:rPr lang="en-US" dirty="0" smtClean="0"/>
              <a:t>Research confirms that you can become addicted to marijuana.</a:t>
            </a:r>
          </a:p>
          <a:p>
            <a:r>
              <a:rPr lang="en-US" dirty="0" smtClean="0"/>
              <a:t>Stay tuned for more…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28A6F-06A0-4359-A774-E9C76C0D0D08}"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91828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370012"/>
          </a:xfrm>
        </p:spPr>
        <p:txBody>
          <a:bodyPr>
            <a:noAutofit/>
          </a:bodyPr>
          <a:lstStyle/>
          <a:p>
            <a:r>
              <a:rPr lang="en-US" sz="4400" dirty="0" smtClean="0">
                <a:cs typeface="Microsoft Sans Serif" pitchFamily="34" charset="0"/>
              </a:rPr>
              <a:t>Who is Using Marijuana?</a:t>
            </a:r>
            <a:endParaRPr lang="en-US" sz="4400" dirty="0">
              <a:cs typeface="Microsoft Sans Serif" pitchFamily="34" charset="0"/>
            </a:endParaRPr>
          </a:p>
        </p:txBody>
      </p:sp>
      <p:sp>
        <p:nvSpPr>
          <p:cNvPr id="3" name="Slide Number Placeholder 2"/>
          <p:cNvSpPr>
            <a:spLocks noGrp="1"/>
          </p:cNvSpPr>
          <p:nvPr>
            <p:ph type="sldNum" sz="quarter" idx="12"/>
          </p:nvPr>
        </p:nvSpPr>
        <p:spPr/>
        <p:txBody>
          <a:bodyPr/>
          <a:lstStyle/>
          <a:p>
            <a:fld id="{C1B28A6F-06A0-4359-A774-E9C76C0D0D08}" type="slidenum">
              <a:rPr lang="en-US" smtClean="0"/>
              <a:pPr/>
              <a:t>4</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880" y="1752600"/>
            <a:ext cx="6730240" cy="4495800"/>
          </a:xfrm>
          <a:prstGeom prst="rect">
            <a:avLst/>
          </a:prstGeom>
          <a:effectLst>
            <a:softEdge rad="127000"/>
          </a:effectLst>
        </p:spPr>
      </p:pic>
    </p:spTree>
    <p:extLst>
      <p:ext uri="{BB962C8B-B14F-4D97-AF65-F5344CB8AC3E}">
        <p14:creationId xmlns:p14="http://schemas.microsoft.com/office/powerpoint/2010/main" val="39653076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How is Marijuana Used?</a:t>
            </a:r>
            <a:endParaRPr lang="en-US" dirty="0">
              <a:latin typeface="+mj-lt"/>
            </a:endParaRPr>
          </a:p>
        </p:txBody>
      </p:sp>
      <p:sp>
        <p:nvSpPr>
          <p:cNvPr id="4" name="Slide Number Placeholder 3"/>
          <p:cNvSpPr>
            <a:spLocks noGrp="1"/>
          </p:cNvSpPr>
          <p:nvPr>
            <p:ph type="sldNum" sz="quarter" idx="12"/>
          </p:nvPr>
        </p:nvSpPr>
        <p:spPr/>
        <p:txBody>
          <a:bodyPr/>
          <a:lstStyle/>
          <a:p>
            <a:fld id="{C1B28A6F-06A0-4359-A774-E9C76C0D0D08}" type="slidenum">
              <a:rPr lang="en-US" smtClean="0"/>
              <a:pPr/>
              <a:t>40</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1783606549"/>
              </p:ext>
            </p:extLst>
          </p:nvPr>
        </p:nvGraphicFramePr>
        <p:xfrm>
          <a:off x="304800" y="1676400"/>
          <a:ext cx="8458200" cy="4419600"/>
        </p:xfrm>
        <a:graphic>
          <a:graphicData uri="http://schemas.openxmlformats.org/drawingml/2006/table">
            <a:tbl>
              <a:tblPr firstRow="1" bandRow="1">
                <a:tableStyleId>{69C7853C-536D-4A76-A0AE-DD22124D55A5}</a:tableStyleId>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83265">
                <a:tc>
                  <a:txBody>
                    <a:bodyPr/>
                    <a:lstStyle/>
                    <a:p>
                      <a:pPr algn="ctr"/>
                      <a:r>
                        <a:rPr lang="en-US" sz="2400" dirty="0" smtClean="0">
                          <a:latin typeface="+mj-lt"/>
                          <a:cs typeface="Microsoft Sans Serif"/>
                        </a:rPr>
                        <a:t>SMOKED</a:t>
                      </a:r>
                      <a:endParaRPr lang="en-US" sz="2400" dirty="0">
                        <a:latin typeface="+mj-lt"/>
                        <a:cs typeface="Microsoft Sans Serif"/>
                      </a:endParaRPr>
                    </a:p>
                  </a:txBody>
                  <a:tcPr/>
                </a:tc>
                <a:tc>
                  <a:txBody>
                    <a:bodyPr/>
                    <a:lstStyle/>
                    <a:p>
                      <a:pPr algn="ctr"/>
                      <a:r>
                        <a:rPr lang="en-US" sz="2400" dirty="0" smtClean="0">
                          <a:latin typeface="+mj-lt"/>
                          <a:cs typeface="Microsoft Sans Serif"/>
                        </a:rPr>
                        <a:t>VAPORIZED</a:t>
                      </a:r>
                      <a:endParaRPr lang="en-US" sz="2400" dirty="0">
                        <a:latin typeface="+mj-lt"/>
                        <a:cs typeface="Microsoft Sans Serif"/>
                      </a:endParaRPr>
                    </a:p>
                  </a:txBody>
                  <a:tcPr/>
                </a:tc>
                <a:tc>
                  <a:txBody>
                    <a:bodyPr/>
                    <a:lstStyle/>
                    <a:p>
                      <a:pPr algn="ctr"/>
                      <a:r>
                        <a:rPr lang="en-US" sz="2400" dirty="0" smtClean="0">
                          <a:latin typeface="+mj-lt"/>
                          <a:cs typeface="Microsoft Sans Serif"/>
                        </a:rPr>
                        <a:t>EATEN/DRUNK</a:t>
                      </a:r>
                      <a:endParaRPr lang="en-US" sz="2400" dirty="0">
                        <a:latin typeface="+mj-lt"/>
                        <a:cs typeface="Microsoft Sans Serif"/>
                      </a:endParaRPr>
                    </a:p>
                  </a:txBody>
                  <a:tcPr/>
                </a:tc>
                <a:extLst>
                  <a:ext uri="{0D108BD9-81ED-4DB2-BD59-A6C34878D82A}">
                    <a16:rowId xmlns:a16="http://schemas.microsoft.com/office/drawing/2014/main" val="10000"/>
                  </a:ext>
                </a:extLst>
              </a:tr>
              <a:tr h="1022040">
                <a:tc>
                  <a:txBody>
                    <a:bodyPr/>
                    <a:lstStyle/>
                    <a:p>
                      <a:pPr algn="ctr"/>
                      <a:r>
                        <a:rPr lang="en-US" sz="2200" dirty="0" smtClean="0">
                          <a:latin typeface="+mj-lt"/>
                          <a:cs typeface="Microsoft Sans Serif"/>
                        </a:rPr>
                        <a:t>Smoked</a:t>
                      </a:r>
                      <a:r>
                        <a:rPr lang="en-US" sz="2200" baseline="0" dirty="0" smtClean="0">
                          <a:latin typeface="+mj-lt"/>
                          <a:cs typeface="Microsoft Sans Serif"/>
                        </a:rPr>
                        <a:t> in a pipe, bowl, cigarette</a:t>
                      </a:r>
                      <a:endParaRPr lang="en-US" sz="2200" dirty="0">
                        <a:latin typeface="+mj-lt"/>
                        <a:cs typeface="Microsoft Sans Serif"/>
                      </a:endParaRPr>
                    </a:p>
                  </a:txBody>
                  <a:tcPr anchor="ctr"/>
                </a:tc>
                <a:tc>
                  <a:txBody>
                    <a:bodyPr/>
                    <a:lstStyle/>
                    <a:p>
                      <a:pPr algn="ctr"/>
                      <a:r>
                        <a:rPr lang="en-US" sz="2200" dirty="0" smtClean="0">
                          <a:latin typeface="+mj-lt"/>
                          <a:cs typeface="Microsoft Sans Serif"/>
                        </a:rPr>
                        <a:t>Inhaled through machine that converts</a:t>
                      </a:r>
                      <a:r>
                        <a:rPr lang="en-US" sz="2200" baseline="0" dirty="0" smtClean="0">
                          <a:latin typeface="+mj-lt"/>
                          <a:cs typeface="Microsoft Sans Serif"/>
                        </a:rPr>
                        <a:t> active compounds into inhalable form</a:t>
                      </a:r>
                      <a:endParaRPr lang="en-US" sz="2200" dirty="0">
                        <a:latin typeface="+mj-lt"/>
                        <a:cs typeface="Microsoft Sans Serif"/>
                      </a:endParaRPr>
                    </a:p>
                  </a:txBody>
                  <a:tcPr anchor="ctr"/>
                </a:tc>
                <a:tc>
                  <a:txBody>
                    <a:bodyPr/>
                    <a:lstStyle/>
                    <a:p>
                      <a:pPr algn="ctr"/>
                      <a:r>
                        <a:rPr lang="en-US" sz="2200" dirty="0" smtClean="0">
                          <a:latin typeface="+mj-lt"/>
                          <a:cs typeface="Microsoft Sans Serif"/>
                        </a:rPr>
                        <a:t>Consumed</a:t>
                      </a:r>
                      <a:r>
                        <a:rPr lang="en-US" sz="2200" baseline="0" dirty="0" smtClean="0">
                          <a:latin typeface="+mj-lt"/>
                          <a:cs typeface="Microsoft Sans Serif"/>
                        </a:rPr>
                        <a:t> as ingredient in baked goods, candies, sodas</a:t>
                      </a:r>
                      <a:endParaRPr lang="en-US" sz="2200" dirty="0">
                        <a:latin typeface="+mj-lt"/>
                        <a:cs typeface="Microsoft Sans Serif"/>
                      </a:endParaRPr>
                    </a:p>
                  </a:txBody>
                  <a:tcPr anchor="ctr"/>
                </a:tc>
                <a:extLst>
                  <a:ext uri="{0D108BD9-81ED-4DB2-BD59-A6C34878D82A}">
                    <a16:rowId xmlns:a16="http://schemas.microsoft.com/office/drawing/2014/main" val="10001"/>
                  </a:ext>
                </a:extLst>
              </a:tr>
              <a:tr h="536571">
                <a:tc>
                  <a:txBody>
                    <a:bodyPr/>
                    <a:lstStyle/>
                    <a:p>
                      <a:pPr algn="ctr"/>
                      <a:r>
                        <a:rPr lang="en-US" sz="2200" dirty="0" smtClean="0">
                          <a:latin typeface="+mj-lt"/>
                          <a:cs typeface="Microsoft Sans Serif"/>
                        </a:rPr>
                        <a:t>Rapid effects</a:t>
                      </a:r>
                      <a:endParaRPr lang="en-US" sz="2200" dirty="0">
                        <a:latin typeface="+mj-lt"/>
                        <a:cs typeface="Microsoft Sans Serif"/>
                      </a:endParaRPr>
                    </a:p>
                  </a:txBody>
                  <a:tcPr anchor="ctr"/>
                </a:tc>
                <a:tc>
                  <a:txBody>
                    <a:bodyPr/>
                    <a:lstStyle/>
                    <a:p>
                      <a:pPr algn="ctr"/>
                      <a:r>
                        <a:rPr lang="en-US" sz="2200" dirty="0" smtClean="0">
                          <a:latin typeface="+mj-lt"/>
                          <a:cs typeface="Microsoft Sans Serif"/>
                        </a:rPr>
                        <a:t>Rapid effects</a:t>
                      </a:r>
                      <a:endParaRPr lang="en-US" sz="2200" dirty="0">
                        <a:latin typeface="+mj-lt"/>
                        <a:cs typeface="Microsoft Sans Serif"/>
                      </a:endParaRPr>
                    </a:p>
                  </a:txBody>
                  <a:tcPr anchor="ctr"/>
                </a:tc>
                <a:tc>
                  <a:txBody>
                    <a:bodyPr/>
                    <a:lstStyle/>
                    <a:p>
                      <a:pPr algn="ctr"/>
                      <a:r>
                        <a:rPr lang="en-US" sz="2200" dirty="0" smtClean="0">
                          <a:latin typeface="+mj-lt"/>
                          <a:cs typeface="Microsoft Sans Serif"/>
                        </a:rPr>
                        <a:t>Takes</a:t>
                      </a:r>
                      <a:r>
                        <a:rPr lang="en-US" sz="2200" baseline="0" dirty="0" smtClean="0">
                          <a:latin typeface="+mj-lt"/>
                          <a:cs typeface="Microsoft Sans Serif"/>
                        </a:rPr>
                        <a:t> time to reach brain, so effects are delayed</a:t>
                      </a:r>
                      <a:endParaRPr lang="en-US" sz="2200" dirty="0">
                        <a:latin typeface="+mj-lt"/>
                        <a:cs typeface="Microsoft Sans Serif"/>
                      </a:endParaRPr>
                    </a:p>
                  </a:txBody>
                  <a:tcPr anchor="ctr"/>
                </a:tc>
                <a:extLst>
                  <a:ext uri="{0D108BD9-81ED-4DB2-BD59-A6C34878D82A}">
                    <a16:rowId xmlns:a16="http://schemas.microsoft.com/office/drawing/2014/main" val="10002"/>
                  </a:ext>
                </a:extLst>
              </a:tr>
              <a:tr h="1293135">
                <a:tc>
                  <a:txBody>
                    <a:bodyPr/>
                    <a:lstStyle/>
                    <a:p>
                      <a:pPr algn="ctr"/>
                      <a:r>
                        <a:rPr lang="en-US" sz="2200" dirty="0" smtClean="0">
                          <a:latin typeface="+mj-lt"/>
                          <a:cs typeface="Microsoft Sans Serif"/>
                        </a:rPr>
                        <a:t>Burning marijuana</a:t>
                      </a:r>
                      <a:r>
                        <a:rPr lang="en-US" sz="2200" baseline="0" dirty="0" smtClean="0">
                          <a:latin typeface="+mj-lt"/>
                          <a:cs typeface="Microsoft Sans Serif"/>
                        </a:rPr>
                        <a:t> releases toxins that can cause pulmonary problems</a:t>
                      </a:r>
                      <a:endParaRPr lang="en-US" sz="2200" dirty="0">
                        <a:latin typeface="+mj-lt"/>
                        <a:cs typeface="Microsoft Sans Serif"/>
                      </a:endParaRPr>
                    </a:p>
                  </a:txBody>
                  <a:tcPr anchor="ctr"/>
                </a:tc>
                <a:tc>
                  <a:txBody>
                    <a:bodyPr/>
                    <a:lstStyle/>
                    <a:p>
                      <a:pPr algn="ctr"/>
                      <a:r>
                        <a:rPr lang="en-US" sz="2200" dirty="0" smtClean="0">
                          <a:latin typeface="+mj-lt"/>
                          <a:cs typeface="Microsoft Sans Serif"/>
                        </a:rPr>
                        <a:t>Does not release toxins that cause pulmonary problems</a:t>
                      </a:r>
                      <a:endParaRPr lang="en-US" sz="2200" dirty="0">
                        <a:latin typeface="+mj-lt"/>
                        <a:cs typeface="Microsoft Sans Serif"/>
                      </a:endParaRPr>
                    </a:p>
                  </a:txBody>
                  <a:tcPr anchor="ctr"/>
                </a:tc>
                <a:tc>
                  <a:txBody>
                    <a:bodyPr/>
                    <a:lstStyle/>
                    <a:p>
                      <a:pPr algn="ctr"/>
                      <a:r>
                        <a:rPr lang="en-US" sz="2200" dirty="0" smtClean="0">
                          <a:latin typeface="+mj-lt"/>
                          <a:cs typeface="Microsoft Sans Serif"/>
                        </a:rPr>
                        <a:t>Does not release toxins</a:t>
                      </a:r>
                      <a:r>
                        <a:rPr lang="en-US" sz="2200" baseline="0" dirty="0" smtClean="0">
                          <a:latin typeface="+mj-lt"/>
                          <a:cs typeface="Microsoft Sans Serif"/>
                        </a:rPr>
                        <a:t> that cause pulmonary problems</a:t>
                      </a:r>
                      <a:endParaRPr lang="en-US" sz="2200" dirty="0">
                        <a:latin typeface="+mj-lt"/>
                        <a:cs typeface="Microsoft Sans Serif"/>
                      </a:endParaRPr>
                    </a:p>
                  </a:txBody>
                  <a:tcPr anchor="ctr"/>
                </a:tc>
                <a:extLst>
                  <a:ext uri="{0D108BD9-81ED-4DB2-BD59-A6C34878D82A}">
                    <a16:rowId xmlns:a16="http://schemas.microsoft.com/office/drawing/2014/main" val="10003"/>
                  </a:ext>
                </a:extLst>
              </a:tr>
            </a:tbl>
          </a:graphicData>
        </a:graphic>
      </p:graphicFrame>
      <p:sp>
        <p:nvSpPr>
          <p:cNvPr id="3" name="Rectangle 2"/>
          <p:cNvSpPr/>
          <p:nvPr/>
        </p:nvSpPr>
        <p:spPr>
          <a:xfrm>
            <a:off x="-8860" y="6553200"/>
            <a:ext cx="4572000" cy="307777"/>
          </a:xfrm>
          <a:prstGeom prst="rect">
            <a:avLst/>
          </a:prstGeom>
        </p:spPr>
        <p:txBody>
          <a:bodyPr>
            <a:spAutoFit/>
          </a:bodyPr>
          <a:lstStyle/>
          <a:p>
            <a:r>
              <a:rPr lang="en-US" sz="1400" dirty="0" smtClean="0">
                <a:latin typeface="+mj-lt"/>
                <a:cs typeface="Microsoft Sans Serif" pitchFamily="34" charset="0"/>
              </a:rPr>
              <a:t>SOURCE: University of Utah, 2018.</a:t>
            </a:r>
            <a:endParaRPr lang="en-US" sz="1400" dirty="0">
              <a:latin typeface="+mj-lt"/>
              <a:cs typeface="Microsoft Sans Serif" pitchFamily="34" charset="0"/>
            </a:endParaRPr>
          </a:p>
        </p:txBody>
      </p:sp>
    </p:spTree>
    <p:extLst>
      <p:ext uri="{BB962C8B-B14F-4D97-AF65-F5344CB8AC3E}">
        <p14:creationId xmlns:p14="http://schemas.microsoft.com/office/powerpoint/2010/main" val="2403945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smoking marijuana less dangerous than smoking cigarettes?</a:t>
            </a:r>
            <a:endParaRPr lang="en-US" dirty="0"/>
          </a:p>
        </p:txBody>
      </p:sp>
      <p:sp>
        <p:nvSpPr>
          <p:cNvPr id="3" name="Content Placeholder 2"/>
          <p:cNvSpPr>
            <a:spLocks noGrp="1"/>
          </p:cNvSpPr>
          <p:nvPr>
            <p:ph idx="1"/>
          </p:nvPr>
        </p:nvSpPr>
        <p:spPr>
          <a:xfrm>
            <a:off x="228600" y="1600200"/>
            <a:ext cx="8229600" cy="4525963"/>
          </a:xfrm>
        </p:spPr>
        <p:txBody>
          <a:bodyPr/>
          <a:lstStyle/>
          <a:p>
            <a:r>
              <a:rPr lang="en-US" dirty="0" smtClean="0"/>
              <a:t>No.</a:t>
            </a:r>
          </a:p>
          <a:p>
            <a:r>
              <a:rPr lang="en-US" dirty="0" smtClean="0"/>
              <a:t>Smoking five marijuana </a:t>
            </a:r>
            <a:br>
              <a:rPr lang="en-US" dirty="0" smtClean="0"/>
            </a:br>
            <a:r>
              <a:rPr lang="en-US" dirty="0" smtClean="0"/>
              <a:t>joints a day can be as harmful</a:t>
            </a:r>
            <a:br>
              <a:rPr lang="en-US" dirty="0" smtClean="0"/>
            </a:br>
            <a:r>
              <a:rPr lang="en-US" dirty="0" smtClean="0"/>
              <a:t>as smoking 20 cigarettes a day</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28A6F-06A0-4359-A774-E9C76C0D0D08}"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1905000"/>
            <a:ext cx="3194012" cy="2133600"/>
          </a:xfrm>
          <a:prstGeom prst="rect">
            <a:avLst/>
          </a:prstGeom>
          <a:effectLst>
            <a:softEdge rad="63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062638"/>
            <a:ext cx="3715512" cy="2476274"/>
          </a:xfrm>
          <a:prstGeom prst="rect">
            <a:avLst/>
          </a:prstGeom>
          <a:effectLst>
            <a:softEdge rad="63500"/>
          </a:effectLst>
        </p:spPr>
      </p:pic>
    </p:spTree>
    <p:extLst>
      <p:ext uri="{BB962C8B-B14F-4D97-AF65-F5344CB8AC3E}">
        <p14:creationId xmlns:p14="http://schemas.microsoft.com/office/powerpoint/2010/main" val="23766823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85395"/>
          </a:xfrm>
        </p:spPr>
        <p:txBody>
          <a:bodyPr>
            <a:noAutofit/>
          </a:bodyPr>
          <a:lstStyle/>
          <a:p>
            <a:r>
              <a:rPr lang="en-US" dirty="0" smtClean="0"/>
              <a:t>What is the Cardiac Risk</a:t>
            </a:r>
            <a:br>
              <a:rPr lang="en-US" dirty="0" smtClean="0"/>
            </a:br>
            <a:r>
              <a:rPr lang="en-US" dirty="0" smtClean="0"/>
              <a:t>of Using Marijuana?</a:t>
            </a:r>
            <a:endParaRPr lang="en-US" dirty="0"/>
          </a:p>
        </p:txBody>
      </p:sp>
      <p:sp>
        <p:nvSpPr>
          <p:cNvPr id="3" name="Content Placeholder 2"/>
          <p:cNvSpPr>
            <a:spLocks noGrp="1"/>
          </p:cNvSpPr>
          <p:nvPr>
            <p:ph idx="1"/>
          </p:nvPr>
        </p:nvSpPr>
        <p:spPr/>
        <p:txBody>
          <a:bodyPr>
            <a:normAutofit/>
          </a:bodyPr>
          <a:lstStyle/>
          <a:p>
            <a:r>
              <a:rPr lang="en-US" dirty="0"/>
              <a:t>Tachycardia (rapid heartbeat) </a:t>
            </a:r>
          </a:p>
          <a:p>
            <a:r>
              <a:rPr lang="en-US" dirty="0"/>
              <a:t>•Increased blood pressure </a:t>
            </a:r>
          </a:p>
          <a:p>
            <a:r>
              <a:rPr lang="en-US" dirty="0"/>
              <a:t>•Atrial fibrillation </a:t>
            </a:r>
            <a:r>
              <a:rPr lang="en-US" dirty="0" smtClean="0"/>
              <a:t>(arrhythmic heart rate</a:t>
            </a:r>
            <a:r>
              <a:rPr lang="en-US" dirty="0"/>
              <a:t>) </a:t>
            </a:r>
          </a:p>
          <a:p>
            <a:r>
              <a:rPr lang="en-US" dirty="0"/>
              <a:t>•Myocardial infarction (heart attack) </a:t>
            </a:r>
          </a:p>
          <a:p>
            <a:r>
              <a:rPr lang="en-US" dirty="0"/>
              <a:t>•Increased risk of death after heart attack </a:t>
            </a:r>
          </a:p>
          <a:p>
            <a:r>
              <a:rPr lang="en-US" dirty="0"/>
              <a:t>•Cardiac arrest </a:t>
            </a:r>
          </a:p>
          <a:p>
            <a:r>
              <a:rPr lang="en-US" dirty="0"/>
              <a:t>•Stroke, transient ischemic attack </a:t>
            </a:r>
          </a:p>
        </p:txBody>
      </p:sp>
      <p:sp>
        <p:nvSpPr>
          <p:cNvPr id="4" name="Slide Number Placeholder 3"/>
          <p:cNvSpPr>
            <a:spLocks noGrp="1"/>
          </p:cNvSpPr>
          <p:nvPr>
            <p:ph type="sldNum" sz="quarter" idx="4294967295"/>
          </p:nvPr>
        </p:nvSpPr>
        <p:spPr>
          <a:xfrm>
            <a:off x="6531610" y="6366330"/>
            <a:ext cx="2133600" cy="273844"/>
          </a:xfrm>
          <a:prstGeom prst="rect">
            <a:avLst/>
          </a:prstGeom>
        </p:spPr>
        <p:txBody>
          <a:bodyPr/>
          <a:lstStyle/>
          <a:p>
            <a:fld id="{C1B28A6F-06A0-4359-A774-E9C76C0D0D08}" type="slidenum">
              <a:rPr lang="en-US" smtClean="0"/>
              <a:pPr/>
              <a:t>42</a:t>
            </a:fld>
            <a:endParaRPr lang="en-US"/>
          </a:p>
        </p:txBody>
      </p:sp>
      <p:sp>
        <p:nvSpPr>
          <p:cNvPr id="5" name="Rectangle 4"/>
          <p:cNvSpPr/>
          <p:nvPr/>
        </p:nvSpPr>
        <p:spPr>
          <a:xfrm>
            <a:off x="15240" y="6550223"/>
            <a:ext cx="8696325" cy="307777"/>
          </a:xfrm>
          <a:prstGeom prst="rect">
            <a:avLst/>
          </a:prstGeom>
        </p:spPr>
        <p:txBody>
          <a:bodyPr wrap="square">
            <a:spAutoFit/>
          </a:bodyPr>
          <a:lstStyle/>
          <a:p>
            <a:r>
              <a:rPr lang="en-US" sz="1400" dirty="0" smtClean="0"/>
              <a:t>SOURCE: </a:t>
            </a:r>
            <a:r>
              <a:rPr lang="en-US" sz="1400" dirty="0"/>
              <a:t>Thomas </a:t>
            </a:r>
            <a:r>
              <a:rPr lang="en-US" sz="1400" dirty="0" smtClean="0"/>
              <a:t> et al., 2014.</a:t>
            </a:r>
            <a:endParaRPr lang="en-US" sz="1400" dirty="0"/>
          </a:p>
        </p:txBody>
      </p:sp>
    </p:spTree>
    <p:extLst>
      <p:ext uri="{BB962C8B-B14F-4D97-AF65-F5344CB8AC3E}">
        <p14:creationId xmlns:p14="http://schemas.microsoft.com/office/powerpoint/2010/main" val="32485121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76200"/>
            <a:ext cx="9144000" cy="762000"/>
          </a:xfrm>
        </p:spPr>
        <p:txBody>
          <a:bodyPr>
            <a:noAutofit/>
          </a:bodyPr>
          <a:lstStyle/>
          <a:p>
            <a:r>
              <a:rPr lang="en-US" sz="4000" dirty="0" smtClean="0">
                <a:cs typeface="Microsoft Sans Serif"/>
              </a:rPr>
              <a:t>“</a:t>
            </a:r>
            <a:r>
              <a:rPr lang="en-US" sz="4000" i="1" dirty="0" smtClean="0">
                <a:cs typeface="Microsoft Sans Serif"/>
              </a:rPr>
              <a:t>It’s not your dad’s ‘pot’ anymore</a:t>
            </a:r>
            <a:r>
              <a:rPr lang="en-US" sz="4000" dirty="0" smtClean="0">
                <a:cs typeface="Microsoft Sans Serif"/>
              </a:rPr>
              <a:t>”</a:t>
            </a:r>
            <a:endParaRPr lang="en-US" sz="4000" dirty="0">
              <a:cs typeface="Microsoft Sans Serif"/>
            </a:endParaRPr>
          </a:p>
        </p:txBody>
      </p:sp>
      <p:sp>
        <p:nvSpPr>
          <p:cNvPr id="3" name="Content Placeholder 2"/>
          <p:cNvSpPr>
            <a:spLocks noGrp="1"/>
          </p:cNvSpPr>
          <p:nvPr>
            <p:ph idx="1"/>
          </p:nvPr>
        </p:nvSpPr>
        <p:spPr>
          <a:xfrm>
            <a:off x="0" y="4419600"/>
            <a:ext cx="8915400" cy="1676400"/>
          </a:xfrm>
        </p:spPr>
        <p:txBody>
          <a:bodyPr>
            <a:noAutofit/>
          </a:bodyPr>
          <a:lstStyle/>
          <a:p>
            <a:pPr marL="0" indent="0">
              <a:buNone/>
            </a:pPr>
            <a:endParaRPr lang="en-US" sz="2400" dirty="0" smtClean="0">
              <a:cs typeface="Microsoft Sans Serif"/>
            </a:endParaRPr>
          </a:p>
          <a:p>
            <a:pPr lvl="1"/>
            <a:r>
              <a:rPr lang="en-US" sz="2400" dirty="0" smtClean="0">
                <a:solidFill>
                  <a:schemeClr val="tx1"/>
                </a:solidFill>
                <a:cs typeface="Microsoft Sans Serif"/>
              </a:rPr>
              <a:t>Marijuana growers have worked to make the drug </a:t>
            </a:r>
            <a:r>
              <a:rPr lang="en-US" sz="2400" dirty="0" smtClean="0">
                <a:cs typeface="Microsoft Sans Serif"/>
              </a:rPr>
              <a:t>as potent as possible</a:t>
            </a:r>
            <a:r>
              <a:rPr lang="en-US" sz="2400" dirty="0" smtClean="0">
                <a:solidFill>
                  <a:schemeClr val="tx1"/>
                </a:solidFill>
                <a:cs typeface="Microsoft Sans Serif"/>
              </a:rPr>
              <a:t>.</a:t>
            </a:r>
          </a:p>
          <a:p>
            <a:pPr lvl="1"/>
            <a:r>
              <a:rPr lang="en-US" sz="2400" dirty="0" smtClean="0">
                <a:solidFill>
                  <a:schemeClr val="tx1"/>
                </a:solidFill>
                <a:cs typeface="Microsoft Sans Serif"/>
              </a:rPr>
              <a:t>In 1960s-70s average THC concentrations were 1-2%. Today, they can be </a:t>
            </a:r>
            <a:r>
              <a:rPr lang="en-US" sz="2400" dirty="0" smtClean="0">
                <a:cs typeface="Microsoft Sans Serif"/>
              </a:rPr>
              <a:t>as high as 20%</a:t>
            </a:r>
          </a:p>
          <a:p>
            <a:pPr marL="457200" lvl="1" indent="0">
              <a:buNone/>
            </a:pPr>
            <a:endParaRPr lang="en-US" sz="2400" dirty="0" smtClean="0">
              <a:cs typeface="Microsoft Sans Serif"/>
            </a:endParaRPr>
          </a:p>
          <a:p>
            <a:pPr lvl="1"/>
            <a:endParaRPr lang="en-US" sz="2400" dirty="0" smtClean="0">
              <a:cs typeface="Microsoft Sans Serif"/>
            </a:endParaRPr>
          </a:p>
          <a:p>
            <a:pPr marL="457200" lvl="1" indent="0">
              <a:buNone/>
            </a:pPr>
            <a:endParaRPr lang="en-US" sz="2400" dirty="0">
              <a:cs typeface="Microsoft Sans Serif"/>
            </a:endParaRPr>
          </a:p>
        </p:txBody>
      </p:sp>
      <p:sp>
        <p:nvSpPr>
          <p:cNvPr id="2" name="Slide Number Placeholder 1"/>
          <p:cNvSpPr>
            <a:spLocks noGrp="1"/>
          </p:cNvSpPr>
          <p:nvPr>
            <p:ph type="sldNum" sz="quarter" idx="12"/>
          </p:nvPr>
        </p:nvSpPr>
        <p:spPr/>
        <p:txBody>
          <a:bodyPr/>
          <a:lstStyle/>
          <a:p>
            <a:fld id="{C1B28A6F-06A0-4359-A774-E9C76C0D0D08}" type="slidenum">
              <a:rPr lang="en-US" smtClean="0"/>
              <a:pPr/>
              <a:t>43</a:t>
            </a:fld>
            <a:endParaRPr lang="en-US" dirty="0"/>
          </a:p>
        </p:txBody>
      </p:sp>
      <p:sp>
        <p:nvSpPr>
          <p:cNvPr id="6" name="TextBox 5"/>
          <p:cNvSpPr txBox="1"/>
          <p:nvPr/>
        </p:nvSpPr>
        <p:spPr>
          <a:xfrm>
            <a:off x="0" y="6553200"/>
            <a:ext cx="2426177" cy="307777"/>
          </a:xfrm>
          <a:prstGeom prst="rect">
            <a:avLst/>
          </a:prstGeom>
          <a:noFill/>
        </p:spPr>
        <p:txBody>
          <a:bodyPr wrap="none" rtlCol="0">
            <a:spAutoFit/>
          </a:bodyPr>
          <a:lstStyle/>
          <a:p>
            <a:r>
              <a:rPr lang="en-US" sz="1400" dirty="0" smtClean="0">
                <a:latin typeface="+mj-lt"/>
                <a:cs typeface="Microsoft Sans Serif" pitchFamily="34" charset="0"/>
              </a:rPr>
              <a:t>SOURCES: </a:t>
            </a:r>
            <a:r>
              <a:rPr lang="en-US" sz="1400" dirty="0" err="1" smtClean="0">
                <a:latin typeface="+mj-lt"/>
                <a:cs typeface="Microsoft Sans Serif" pitchFamily="34" charset="0"/>
              </a:rPr>
              <a:t>ElSohly</a:t>
            </a:r>
            <a:r>
              <a:rPr lang="en-US" sz="1400" dirty="0" smtClean="0">
                <a:latin typeface="+mj-lt"/>
                <a:cs typeface="Microsoft Sans Serif" pitchFamily="34" charset="0"/>
              </a:rPr>
              <a:t> et al., 2016.</a:t>
            </a:r>
            <a:endParaRPr lang="en-US" sz="1400" dirty="0">
              <a:latin typeface="+mj-lt"/>
              <a:cs typeface="Microsoft Sans Serif" pitchFamily="34" charset="0"/>
            </a:endParaRPr>
          </a:p>
        </p:txBody>
      </p:sp>
      <p:pic>
        <p:nvPicPr>
          <p:cNvPr id="4" name="Picture 3"/>
          <p:cNvPicPr>
            <a:picLocks noChangeAspect="1"/>
          </p:cNvPicPr>
          <p:nvPr/>
        </p:nvPicPr>
        <p:blipFill>
          <a:blip r:embed="rId4"/>
          <a:stretch>
            <a:fillRect/>
          </a:stretch>
        </p:blipFill>
        <p:spPr>
          <a:xfrm>
            <a:off x="1243013" y="990600"/>
            <a:ext cx="6429374" cy="3767129"/>
          </a:xfrm>
          <a:prstGeom prst="rect">
            <a:avLst/>
          </a:prstGeom>
        </p:spPr>
      </p:pic>
      <p:sp>
        <p:nvSpPr>
          <p:cNvPr id="8" name="TextBox 7"/>
          <p:cNvSpPr txBox="1"/>
          <p:nvPr/>
        </p:nvSpPr>
        <p:spPr>
          <a:xfrm>
            <a:off x="4876800" y="2733061"/>
            <a:ext cx="2347913" cy="923330"/>
          </a:xfrm>
          <a:prstGeom prst="rect">
            <a:avLst/>
          </a:prstGeom>
          <a:noFill/>
        </p:spPr>
        <p:txBody>
          <a:bodyPr wrap="square" rtlCol="0">
            <a:spAutoFit/>
          </a:bodyPr>
          <a:lstStyle/>
          <a:p>
            <a:pPr algn="ctr"/>
            <a:r>
              <a:rPr lang="en-US" dirty="0" smtClean="0">
                <a:solidFill>
                  <a:srgbClr val="FF0000"/>
                </a:solidFill>
              </a:rPr>
              <a:t>Average THC content increased </a:t>
            </a:r>
            <a:r>
              <a:rPr lang="en-US" b="1" dirty="0" smtClean="0">
                <a:solidFill>
                  <a:srgbClr val="FF0000"/>
                </a:solidFill>
              </a:rPr>
              <a:t>200% </a:t>
            </a:r>
            <a:r>
              <a:rPr lang="en-US" dirty="0" smtClean="0">
                <a:solidFill>
                  <a:srgbClr val="FF0000"/>
                </a:solidFill>
              </a:rPr>
              <a:t>from 1995 to 2014  </a:t>
            </a:r>
            <a:endParaRPr lang="en-US" dirty="0">
              <a:solidFill>
                <a:srgbClr val="FF0000"/>
              </a:solidFill>
            </a:endParaRPr>
          </a:p>
        </p:txBody>
      </p:sp>
    </p:spTree>
    <p:extLst>
      <p:ext uri="{BB962C8B-B14F-4D97-AF65-F5344CB8AC3E}">
        <p14:creationId xmlns:p14="http://schemas.microsoft.com/office/powerpoint/2010/main" val="33630767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840" y="304800"/>
            <a:ext cx="9099029" cy="994172"/>
          </a:xfrm>
        </p:spPr>
        <p:txBody>
          <a:bodyPr>
            <a:noAutofit/>
          </a:bodyPr>
          <a:lstStyle/>
          <a:p>
            <a:pPr algn="ctr"/>
            <a:r>
              <a:rPr lang="en-US" dirty="0" smtClean="0">
                <a:solidFill>
                  <a:srgbClr val="FFFF00"/>
                </a:solidFill>
                <a:ea typeface="Microsoft Sans Serif" panose="020B0604020202020204" pitchFamily="34" charset="0"/>
                <a:cs typeface="Microsoft Sans Serif" panose="020B0604020202020204" pitchFamily="34" charset="0"/>
              </a:rPr>
              <a:t>Potential Trend Under Legalization: </a:t>
            </a:r>
            <a:br>
              <a:rPr lang="en-US" dirty="0" smtClean="0">
                <a:solidFill>
                  <a:srgbClr val="FFFF00"/>
                </a:solidFill>
                <a:ea typeface="Microsoft Sans Serif" panose="020B0604020202020204" pitchFamily="34" charset="0"/>
                <a:cs typeface="Microsoft Sans Serif" panose="020B0604020202020204" pitchFamily="34" charset="0"/>
              </a:rPr>
            </a:br>
            <a:r>
              <a:rPr lang="en-US" dirty="0" smtClean="0">
                <a:solidFill>
                  <a:srgbClr val="FFFF00"/>
                </a:solidFill>
                <a:ea typeface="Microsoft Sans Serif" panose="020B0604020202020204" pitchFamily="34" charset="0"/>
                <a:cs typeface="Microsoft Sans Serif" panose="020B0604020202020204" pitchFamily="34" charset="0"/>
              </a:rPr>
              <a:t>More Strong Stuff (Washington State)</a:t>
            </a:r>
            <a:endParaRPr lang="en-US" dirty="0">
              <a:solidFill>
                <a:srgbClr val="FFFF00"/>
              </a:solidFill>
              <a:ea typeface="Microsoft Sans Serif" panose="020B0604020202020204" pitchFamily="34" charset="0"/>
              <a:cs typeface="Microsoft Sans Serif" panose="020B0604020202020204" pitchFamily="34" charset="0"/>
            </a:endParaRPr>
          </a:p>
        </p:txBody>
      </p:sp>
      <p:sp>
        <p:nvSpPr>
          <p:cNvPr id="7" name="Slide Number Placeholder 5"/>
          <p:cNvSpPr>
            <a:spLocks noGrp="1"/>
          </p:cNvSpPr>
          <p:nvPr>
            <p:ph type="sldNum" sz="quarter" idx="12"/>
          </p:nvPr>
        </p:nvSpPr>
        <p:spPr/>
        <p:txBody>
          <a:bodyPr/>
          <a:lstStyle/>
          <a:p>
            <a:r>
              <a:rPr lang="en-US" dirty="0" smtClean="0"/>
              <a:t>85</a:t>
            </a:r>
            <a:endParaRPr lang="en-US" dirty="0"/>
          </a:p>
        </p:txBody>
      </p:sp>
      <p:sp>
        <p:nvSpPr>
          <p:cNvPr id="3" name="Rectangle 2"/>
          <p:cNvSpPr/>
          <p:nvPr/>
        </p:nvSpPr>
        <p:spPr>
          <a:xfrm>
            <a:off x="15840" y="6538912"/>
            <a:ext cx="6027070" cy="307777"/>
          </a:xfrm>
          <a:prstGeom prst="rect">
            <a:avLst/>
          </a:prstGeom>
        </p:spPr>
        <p:txBody>
          <a:bodyPr wrap="square">
            <a:spAutoFit/>
          </a:bodyPr>
          <a:lstStyle/>
          <a:p>
            <a:pPr defTabSz="685800">
              <a:defRPr/>
            </a:pPr>
            <a:r>
              <a:rPr lang="en-US" sz="1400" dirty="0">
                <a:latin typeface="Calibri Light" panose="020F0302020204030204"/>
                <a:cs typeface="Microsoft Sans Serif" pitchFamily="34" charset="0"/>
              </a:rPr>
              <a:t>SOURCE: Smart et al., 2017.</a:t>
            </a:r>
          </a:p>
        </p:txBody>
      </p:sp>
      <p:pic>
        <p:nvPicPr>
          <p:cNvPr id="4098" name="Picture 2" descr="Figure 1.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30" y="2438400"/>
            <a:ext cx="4099808" cy="29399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62400" y="1888153"/>
            <a:ext cx="5140876" cy="4524315"/>
          </a:xfrm>
          <a:prstGeom prst="rect">
            <a:avLst/>
          </a:prstGeom>
          <a:noFill/>
        </p:spPr>
        <p:txBody>
          <a:bodyPr wrap="square" rtlCol="0">
            <a:spAutoFit/>
          </a:bodyPr>
          <a:lstStyle/>
          <a:p>
            <a:pPr marL="600075" lvl="1" indent="-257175">
              <a:buFont typeface="Arial" panose="020B0604020202020204" pitchFamily="34" charset="0"/>
              <a:buChar char="•"/>
            </a:pPr>
            <a:r>
              <a:rPr lang="en-US" sz="2400" dirty="0" smtClean="0">
                <a:latin typeface="+mj-lt"/>
                <a:ea typeface="Microsoft Sans Serif" panose="020B0604020202020204" pitchFamily="34" charset="0"/>
                <a:cs typeface="Microsoft Sans Serif" panose="020B0604020202020204" pitchFamily="34" charset="0"/>
              </a:rPr>
              <a:t>Sales </a:t>
            </a:r>
            <a:r>
              <a:rPr lang="en-US" sz="2400" dirty="0">
                <a:latin typeface="+mj-lt"/>
                <a:ea typeface="Microsoft Sans Serif" panose="020B0604020202020204" pitchFamily="34" charset="0"/>
                <a:cs typeface="Microsoft Sans Serif" panose="020B0604020202020204" pitchFamily="34" charset="0"/>
              </a:rPr>
              <a:t>grew dramatically</a:t>
            </a:r>
          </a:p>
          <a:p>
            <a:pPr marL="600075" lvl="1" indent="-257175">
              <a:buFont typeface="Arial" panose="020B0604020202020204" pitchFamily="34" charset="0"/>
              <a:buChar char="•"/>
            </a:pPr>
            <a:r>
              <a:rPr lang="en-US" sz="2400" dirty="0">
                <a:latin typeface="+mj-lt"/>
                <a:ea typeface="Microsoft Sans Serif" panose="020B0604020202020204" pitchFamily="34" charset="0"/>
                <a:cs typeface="Microsoft Sans Serif" panose="020B0604020202020204" pitchFamily="34" charset="0"/>
              </a:rPr>
              <a:t>Plant still accounts for 2/3 of expenditure, but market share declined 22.4%</a:t>
            </a:r>
          </a:p>
          <a:p>
            <a:pPr marL="600075" lvl="1" indent="-257175">
              <a:buFont typeface="Arial" panose="020B0604020202020204" pitchFamily="34" charset="0"/>
              <a:buChar char="•"/>
            </a:pPr>
            <a:r>
              <a:rPr lang="en-US" sz="2400" dirty="0">
                <a:latin typeface="+mj-lt"/>
                <a:ea typeface="Microsoft Sans Serif" panose="020B0604020202020204" pitchFamily="34" charset="0"/>
                <a:cs typeface="Microsoft Sans Serif" panose="020B0604020202020204" pitchFamily="34" charset="0"/>
              </a:rPr>
              <a:t>Extracts’ market share grew dramatically (145.8%)</a:t>
            </a:r>
          </a:p>
          <a:p>
            <a:pPr marL="600075" lvl="1" indent="-257175">
              <a:buFont typeface="Arial" panose="020B0604020202020204" pitchFamily="34" charset="0"/>
              <a:buChar char="•"/>
            </a:pPr>
            <a:r>
              <a:rPr lang="en-US" sz="2400" dirty="0">
                <a:latin typeface="+mj-lt"/>
                <a:ea typeface="Microsoft Sans Serif" panose="020B0604020202020204" pitchFamily="34" charset="0"/>
                <a:cs typeface="Microsoft Sans Serif" panose="020B0604020202020204" pitchFamily="34" charset="0"/>
              </a:rPr>
              <a:t>Market share of edibles grew, but not statistically significant</a:t>
            </a:r>
          </a:p>
          <a:p>
            <a:pPr marL="600075" lvl="1" indent="-257175">
              <a:buFont typeface="Arial" panose="020B0604020202020204" pitchFamily="34" charset="0"/>
              <a:buChar char="•"/>
            </a:pPr>
            <a:r>
              <a:rPr lang="en-US" sz="2400" dirty="0">
                <a:latin typeface="+mj-lt"/>
                <a:ea typeface="Microsoft Sans Serif" panose="020B0604020202020204" pitchFamily="34" charset="0"/>
                <a:cs typeface="Microsoft Sans Serif" panose="020B0604020202020204" pitchFamily="34" charset="0"/>
              </a:rPr>
              <a:t>Products sold on legal market are highly potent</a:t>
            </a:r>
          </a:p>
          <a:p>
            <a:pPr marL="942975" lvl="2" indent="-257175">
              <a:buFont typeface="Arial" panose="020B0604020202020204" pitchFamily="34" charset="0"/>
              <a:buChar char="•"/>
            </a:pPr>
            <a:r>
              <a:rPr lang="en-US" sz="2400" dirty="0">
                <a:latin typeface="+mj-lt"/>
                <a:ea typeface="Microsoft Sans Serif" panose="020B0604020202020204" pitchFamily="34" charset="0"/>
                <a:cs typeface="Microsoft Sans Serif" panose="020B0604020202020204" pitchFamily="34" charset="0"/>
              </a:rPr>
              <a:t>Cannabis plant: THC 20.6%</a:t>
            </a:r>
          </a:p>
          <a:p>
            <a:pPr marL="942975" lvl="2" indent="-257175">
              <a:buFont typeface="Arial" panose="020B0604020202020204" pitchFamily="34" charset="0"/>
              <a:buChar char="•"/>
            </a:pPr>
            <a:r>
              <a:rPr lang="en-US" sz="2400" dirty="0">
                <a:latin typeface="+mj-lt"/>
                <a:ea typeface="Microsoft Sans Serif" panose="020B0604020202020204" pitchFamily="34" charset="0"/>
                <a:cs typeface="Microsoft Sans Serif" panose="020B0604020202020204" pitchFamily="34" charset="0"/>
              </a:rPr>
              <a:t>Extracts: THC 68.7</a:t>
            </a:r>
            <a:r>
              <a:rPr lang="en-US" sz="2400" dirty="0" smtClean="0">
                <a:latin typeface="+mj-lt"/>
                <a:ea typeface="Microsoft Sans Serif" panose="020B0604020202020204" pitchFamily="34" charset="0"/>
                <a:cs typeface="Microsoft Sans Serif" panose="020B0604020202020204" pitchFamily="34" charset="0"/>
              </a:rPr>
              <a:t>%</a:t>
            </a:r>
            <a:endParaRPr lang="en-US" sz="2400" dirty="0">
              <a:latin typeface="+mj-lt"/>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390760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845310"/>
          </a:xfrm>
        </p:spPr>
        <p:txBody>
          <a:bodyPr>
            <a:noAutofit/>
          </a:bodyPr>
          <a:lstStyle/>
          <a:p>
            <a:r>
              <a:rPr lang="en-US" dirty="0" smtClean="0">
                <a:cs typeface="Microsoft Sans Serif" pitchFamily="34" charset="0"/>
              </a:rPr>
              <a:t>What Are the Products </a:t>
            </a:r>
            <a:br>
              <a:rPr lang="en-US" dirty="0" smtClean="0">
                <a:cs typeface="Microsoft Sans Serif" pitchFamily="34" charset="0"/>
              </a:rPr>
            </a:br>
            <a:r>
              <a:rPr lang="en-US" dirty="0" smtClean="0">
                <a:cs typeface="Microsoft Sans Serif" pitchFamily="34" charset="0"/>
              </a:rPr>
              <a:t>That People Are Using</a:t>
            </a:r>
            <a:endParaRPr lang="en-US" dirty="0">
              <a:cs typeface="Microsoft Sans Serif" pitchFamily="34" charset="0"/>
            </a:endParaRPr>
          </a:p>
        </p:txBody>
      </p:sp>
      <p:pic>
        <p:nvPicPr>
          <p:cNvPr id="5" name="Picture 4"/>
          <p:cNvPicPr>
            <a:picLocks noChangeAspect="1"/>
          </p:cNvPicPr>
          <p:nvPr/>
        </p:nvPicPr>
        <p:blipFill>
          <a:blip r:embed="rId3" cstate="print"/>
          <a:stretch>
            <a:fillRect/>
          </a:stretch>
        </p:blipFill>
        <p:spPr>
          <a:xfrm>
            <a:off x="2743200" y="2470150"/>
            <a:ext cx="3886200" cy="3886200"/>
          </a:xfrm>
          <a:prstGeom prst="rect">
            <a:avLst/>
          </a:prstGeom>
          <a:ln w="38100">
            <a:noFill/>
          </a:ln>
          <a:effectLst>
            <a:softEdge rad="63500"/>
          </a:effectLst>
        </p:spPr>
      </p:pic>
      <p:sp>
        <p:nvSpPr>
          <p:cNvPr id="3" name="Slide Number Placeholder 2"/>
          <p:cNvSpPr>
            <a:spLocks noGrp="1"/>
          </p:cNvSpPr>
          <p:nvPr>
            <p:ph type="sldNum" sz="quarter" idx="12"/>
          </p:nvPr>
        </p:nvSpPr>
        <p:spPr/>
        <p:txBody>
          <a:bodyPr/>
          <a:lstStyle/>
          <a:p>
            <a:fld id="{C1B28A6F-06A0-4359-A774-E9C76C0D0D08}" type="slidenum">
              <a:rPr lang="en-US" smtClean="0"/>
              <a:pPr/>
              <a:t>45</a:t>
            </a:fld>
            <a:endParaRPr lang="en-US"/>
          </a:p>
        </p:txBody>
      </p:sp>
    </p:spTree>
    <p:extLst>
      <p:ext uri="{BB962C8B-B14F-4D97-AF65-F5344CB8AC3E}">
        <p14:creationId xmlns:p14="http://schemas.microsoft.com/office/powerpoint/2010/main" val="23315260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Plant</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46</a:t>
            </a:fld>
            <a:endParaRPr lang="en-US"/>
          </a:p>
        </p:txBody>
      </p:sp>
      <p:pic>
        <p:nvPicPr>
          <p:cNvPr id="1026" name="Picture 2" descr="Cannabi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8922" y="1143000"/>
            <a:ext cx="8046156"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8922" y="1143000"/>
            <a:ext cx="3870678" cy="1569660"/>
          </a:xfrm>
          <a:prstGeom prst="rect">
            <a:avLst/>
          </a:prstGeom>
        </p:spPr>
        <p:txBody>
          <a:bodyPr wrap="square">
            <a:spAutoFit/>
          </a:bodyPr>
          <a:lstStyle/>
          <a:p>
            <a:pPr defTabSz="685800">
              <a:defRPr/>
            </a:pPr>
            <a:r>
              <a:rPr lang="en-US" sz="2400" dirty="0">
                <a:solidFill>
                  <a:schemeClr val="bg1"/>
                </a:solidFill>
                <a:ea typeface="Microsoft Sans Serif" panose="020B0604020202020204" pitchFamily="34" charset="0"/>
                <a:cs typeface="Microsoft Sans Serif" panose="020B0604020202020204" pitchFamily="34" charset="0"/>
              </a:rPr>
              <a:t>1990s approx. 2-4% THC</a:t>
            </a:r>
          </a:p>
          <a:p>
            <a:pPr defTabSz="685800">
              <a:defRPr/>
            </a:pPr>
            <a:r>
              <a:rPr lang="en-US" sz="2400" dirty="0">
                <a:solidFill>
                  <a:schemeClr val="bg1"/>
                </a:solidFill>
                <a:ea typeface="Microsoft Sans Serif" panose="020B0604020202020204" pitchFamily="34" charset="0"/>
                <a:cs typeface="Microsoft Sans Serif" panose="020B0604020202020204" pitchFamily="34" charset="0"/>
              </a:rPr>
              <a:t>Today approx. 12-15% THC</a:t>
            </a:r>
          </a:p>
          <a:p>
            <a:pPr defTabSz="685800">
              <a:defRPr/>
            </a:pPr>
            <a:r>
              <a:rPr lang="en-US" sz="2400" dirty="0">
                <a:solidFill>
                  <a:schemeClr val="bg1"/>
                </a:solidFill>
                <a:ea typeface="Microsoft Sans Serif" panose="020B0604020202020204" pitchFamily="34" charset="0"/>
                <a:cs typeface="Microsoft Sans Serif" panose="020B0604020202020204" pitchFamily="34" charset="0"/>
              </a:rPr>
              <a:t>Today about 5 mg THC/puff</a:t>
            </a:r>
          </a:p>
          <a:p>
            <a:pPr defTabSz="685800">
              <a:defRPr/>
            </a:pPr>
            <a:r>
              <a:rPr lang="en-US" sz="2400" dirty="0">
                <a:solidFill>
                  <a:schemeClr val="bg1"/>
                </a:solidFill>
                <a:ea typeface="Microsoft Sans Serif" panose="020B0604020202020204" pitchFamily="34" charset="0"/>
                <a:cs typeface="Microsoft Sans Serif" panose="020B0604020202020204" pitchFamily="34" charset="0"/>
              </a:rPr>
              <a:t>Feel effects almost instantly</a:t>
            </a:r>
          </a:p>
        </p:txBody>
      </p:sp>
      <p:pic>
        <p:nvPicPr>
          <p:cNvPr id="7" name="Picture 6"/>
          <p:cNvPicPr>
            <a:picLocks noChangeAspect="1"/>
          </p:cNvPicPr>
          <p:nvPr/>
        </p:nvPicPr>
        <p:blipFill rotWithShape="1">
          <a:blip r:embed="rId4"/>
          <a:srcRect l="2812" t="10687" r="7201" b="10168"/>
          <a:stretch/>
        </p:blipFill>
        <p:spPr>
          <a:xfrm>
            <a:off x="304800" y="5288757"/>
            <a:ext cx="2438401" cy="1447800"/>
          </a:xfrm>
          <a:prstGeom prst="rect">
            <a:avLst/>
          </a:prstGeom>
        </p:spPr>
      </p:pic>
    </p:spTree>
    <p:extLst>
      <p:ext uri="{BB962C8B-B14F-4D97-AF65-F5344CB8AC3E}">
        <p14:creationId xmlns:p14="http://schemas.microsoft.com/office/powerpoint/2010/main" val="6467207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90627"/>
            <a:ext cx="9144000" cy="1095375"/>
          </a:xfrm>
        </p:spPr>
        <p:txBody>
          <a:bodyPr>
            <a:noAutofit/>
          </a:bodyPr>
          <a:lstStyle/>
          <a:p>
            <a:pPr algn="l"/>
            <a:r>
              <a:rPr lang="en-US" dirty="0" err="1" smtClean="0"/>
              <a:t>Indica</a:t>
            </a:r>
            <a:r>
              <a:rPr lang="en-US" dirty="0" smtClean="0"/>
              <a:t> vs. Sativa</a:t>
            </a:r>
            <a:br>
              <a:rPr lang="en-US" dirty="0" smtClean="0"/>
            </a:br>
            <a:r>
              <a:rPr lang="en-US" dirty="0" smtClean="0"/>
              <a:t>What’s the Difference?</a:t>
            </a:r>
            <a:endParaRPr lang="en-US" dirty="0"/>
          </a:p>
        </p:txBody>
      </p:sp>
      <p:graphicFrame>
        <p:nvGraphicFramePr>
          <p:cNvPr id="7" name="Content Placeholder 6"/>
          <p:cNvGraphicFramePr>
            <a:graphicFrameLocks noGrp="1"/>
          </p:cNvGraphicFramePr>
          <p:nvPr>
            <p:ph idx="1"/>
            <p:extLst/>
          </p:nvPr>
        </p:nvGraphicFramePr>
        <p:xfrm>
          <a:off x="457200" y="2037874"/>
          <a:ext cx="8229600" cy="4683601"/>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2011223303"/>
                    </a:ext>
                  </a:extLst>
                </a:gridCol>
                <a:gridCol w="2971800">
                  <a:extLst>
                    <a:ext uri="{9D8B030D-6E8A-4147-A177-3AD203B41FA5}">
                      <a16:colId xmlns:a16="http://schemas.microsoft.com/office/drawing/2014/main" val="3638674394"/>
                    </a:ext>
                  </a:extLst>
                </a:gridCol>
                <a:gridCol w="3530600">
                  <a:extLst>
                    <a:ext uri="{9D8B030D-6E8A-4147-A177-3AD203B41FA5}">
                      <a16:colId xmlns:a16="http://schemas.microsoft.com/office/drawing/2014/main" val="3308032628"/>
                    </a:ext>
                  </a:extLst>
                </a:gridCol>
              </a:tblGrid>
              <a:tr h="507841">
                <a:tc>
                  <a:txBody>
                    <a:bodyPr/>
                    <a:lstStyle/>
                    <a:p>
                      <a:endParaRPr lang="en-US" sz="1800" dirty="0"/>
                    </a:p>
                  </a:txBody>
                  <a:tcPr/>
                </a:tc>
                <a:tc>
                  <a:txBody>
                    <a:bodyPr/>
                    <a:lstStyle/>
                    <a:p>
                      <a:pPr algn="ctr"/>
                      <a:r>
                        <a:rPr lang="en-US" sz="2200" dirty="0" smtClean="0"/>
                        <a:t>Sativa</a:t>
                      </a:r>
                      <a:endParaRPr lang="en-US" sz="2200" dirty="0"/>
                    </a:p>
                  </a:txBody>
                  <a:tcPr/>
                </a:tc>
                <a:tc>
                  <a:txBody>
                    <a:bodyPr/>
                    <a:lstStyle/>
                    <a:p>
                      <a:pPr algn="ctr"/>
                      <a:r>
                        <a:rPr lang="en-US" sz="2200" dirty="0" err="1" smtClean="0"/>
                        <a:t>Indica</a:t>
                      </a:r>
                      <a:endParaRPr lang="en-US" sz="2200" dirty="0"/>
                    </a:p>
                  </a:txBody>
                  <a:tcPr/>
                </a:tc>
                <a:extLst>
                  <a:ext uri="{0D108BD9-81ED-4DB2-BD59-A6C34878D82A}">
                    <a16:rowId xmlns:a16="http://schemas.microsoft.com/office/drawing/2014/main" val="641444052"/>
                  </a:ext>
                </a:extLst>
              </a:tr>
              <a:tr h="370840">
                <a:tc>
                  <a:txBody>
                    <a:bodyPr/>
                    <a:lstStyle/>
                    <a:p>
                      <a:r>
                        <a:rPr lang="en-US" sz="2200" b="1" dirty="0" smtClean="0"/>
                        <a:t>Shape  and</a:t>
                      </a:r>
                      <a:r>
                        <a:rPr lang="en-US" sz="2200" b="1" baseline="0" dirty="0" smtClean="0"/>
                        <a:t> Color </a:t>
                      </a:r>
                      <a:r>
                        <a:rPr lang="en-US" sz="2200" b="1" dirty="0" smtClean="0"/>
                        <a:t>of Leaves</a:t>
                      </a:r>
                      <a:endParaRPr lang="en-US" sz="2200" b="1" dirty="0"/>
                    </a:p>
                  </a:txBody>
                  <a:tcPr anchor="ctr"/>
                </a:tc>
                <a:tc>
                  <a:txBody>
                    <a:bodyPr/>
                    <a:lstStyle/>
                    <a:p>
                      <a:pPr marL="285750" indent="-285750">
                        <a:buFont typeface="Arial" panose="020B0604020202020204" pitchFamily="34" charset="0"/>
                        <a:buChar char="•"/>
                      </a:pPr>
                      <a:r>
                        <a:rPr lang="en-US" sz="1800" dirty="0" smtClean="0"/>
                        <a:t>Long,</a:t>
                      </a:r>
                      <a:r>
                        <a:rPr lang="en-US" sz="1800" baseline="0" dirty="0" smtClean="0"/>
                        <a:t> thin leaves</a:t>
                      </a:r>
                    </a:p>
                    <a:p>
                      <a:pPr marL="285750" indent="-285750">
                        <a:buFont typeface="Arial" panose="020B0604020202020204" pitchFamily="34" charset="0"/>
                        <a:buChar char="•"/>
                      </a:pPr>
                      <a:r>
                        <a:rPr lang="en-US" sz="1800" baseline="0" dirty="0" smtClean="0"/>
                        <a:t>Light color</a:t>
                      </a:r>
                      <a:endParaRPr lang="en-US" sz="1800" dirty="0"/>
                    </a:p>
                  </a:txBody>
                  <a:tcPr/>
                </a:tc>
                <a:tc>
                  <a:txBody>
                    <a:bodyPr/>
                    <a:lstStyle/>
                    <a:p>
                      <a:pPr marL="285750" indent="-285750">
                        <a:buFont typeface="Arial" panose="020B0604020202020204" pitchFamily="34" charset="0"/>
                        <a:buChar char="•"/>
                      </a:pPr>
                      <a:r>
                        <a:rPr lang="en-US" sz="1800" dirty="0" smtClean="0"/>
                        <a:t>Wide, broad leaves</a:t>
                      </a:r>
                    </a:p>
                    <a:p>
                      <a:pPr marL="285750" indent="-285750">
                        <a:buFont typeface="Arial" panose="020B0604020202020204" pitchFamily="34" charset="0"/>
                        <a:buChar char="•"/>
                      </a:pPr>
                      <a:r>
                        <a:rPr lang="en-US" sz="1800" dirty="0" smtClean="0"/>
                        <a:t>Deep color</a:t>
                      </a:r>
                      <a:endParaRPr lang="en-US" sz="1800" dirty="0"/>
                    </a:p>
                  </a:txBody>
                  <a:tcPr/>
                </a:tc>
                <a:extLst>
                  <a:ext uri="{0D108BD9-81ED-4DB2-BD59-A6C34878D82A}">
                    <a16:rowId xmlns:a16="http://schemas.microsoft.com/office/drawing/2014/main" val="473087814"/>
                  </a:ext>
                </a:extLst>
              </a:tr>
              <a:tr h="370840">
                <a:tc>
                  <a:txBody>
                    <a:bodyPr/>
                    <a:lstStyle/>
                    <a:p>
                      <a:r>
                        <a:rPr lang="en-US" sz="2200" b="1" dirty="0" smtClean="0"/>
                        <a:t>Growing Pattern</a:t>
                      </a:r>
                      <a:endParaRPr lang="en-US" sz="2200" b="1" dirty="0"/>
                    </a:p>
                  </a:txBody>
                  <a:tcPr anchor="ctr"/>
                </a:tc>
                <a:tc>
                  <a:txBody>
                    <a:bodyPr/>
                    <a:lstStyle/>
                    <a:p>
                      <a:pPr marL="285750" indent="-285750">
                        <a:buFont typeface="Arial" panose="020B0604020202020204" pitchFamily="34" charset="0"/>
                        <a:buChar char="•"/>
                      </a:pPr>
                      <a:r>
                        <a:rPr lang="en-US" sz="1800" dirty="0" smtClean="0"/>
                        <a:t>12-16</a:t>
                      </a:r>
                      <a:r>
                        <a:rPr lang="en-US" sz="1800" baseline="0" dirty="0" smtClean="0"/>
                        <a:t> week flowering time</a:t>
                      </a:r>
                    </a:p>
                    <a:p>
                      <a:pPr marL="285750" indent="-285750">
                        <a:buFont typeface="Arial" panose="020B0604020202020204" pitchFamily="34" charset="0"/>
                        <a:buChar char="•"/>
                      </a:pPr>
                      <a:r>
                        <a:rPr lang="en-US" sz="1800" baseline="0" dirty="0" smtClean="0"/>
                        <a:t>8-15 feet tall</a:t>
                      </a:r>
                    </a:p>
                    <a:p>
                      <a:pPr marL="285750" indent="-285750">
                        <a:buFont typeface="Arial" panose="020B0604020202020204" pitchFamily="34" charset="0"/>
                        <a:buChar char="•"/>
                      </a:pPr>
                      <a:r>
                        <a:rPr lang="en-US" sz="1800" baseline="0" dirty="0" smtClean="0"/>
                        <a:t>Airy, tall buds</a:t>
                      </a:r>
                      <a:endParaRPr lang="en-US" sz="1800" dirty="0"/>
                    </a:p>
                  </a:txBody>
                  <a:tcPr/>
                </a:tc>
                <a:tc>
                  <a:txBody>
                    <a:bodyPr/>
                    <a:lstStyle/>
                    <a:p>
                      <a:pPr marL="285750" indent="-285750">
                        <a:buFont typeface="Arial" panose="020B0604020202020204" pitchFamily="34" charset="0"/>
                        <a:buChar char="•"/>
                      </a:pPr>
                      <a:r>
                        <a:rPr lang="en-US" sz="1800" dirty="0" smtClean="0"/>
                        <a:t>6-8 week</a:t>
                      </a:r>
                      <a:r>
                        <a:rPr lang="en-US" sz="1800" baseline="0" dirty="0" smtClean="0"/>
                        <a:t> flowering time</a:t>
                      </a:r>
                    </a:p>
                    <a:p>
                      <a:pPr marL="285750" indent="-285750">
                        <a:buFont typeface="Arial" panose="020B0604020202020204" pitchFamily="34" charset="0"/>
                        <a:buChar char="•"/>
                      </a:pPr>
                      <a:r>
                        <a:rPr lang="en-US" sz="1800" baseline="0" dirty="0" smtClean="0"/>
                        <a:t>2-6 feet tall</a:t>
                      </a:r>
                    </a:p>
                    <a:p>
                      <a:pPr marL="285750" indent="-285750">
                        <a:buFont typeface="Arial" panose="020B0604020202020204" pitchFamily="34" charset="0"/>
                        <a:buChar char="•"/>
                      </a:pPr>
                      <a:r>
                        <a:rPr lang="en-US" sz="1800" baseline="0" dirty="0" smtClean="0"/>
                        <a:t>Dense, plump buds</a:t>
                      </a:r>
                      <a:endParaRPr lang="en-US" sz="1800" dirty="0"/>
                    </a:p>
                  </a:txBody>
                  <a:tcPr/>
                </a:tc>
                <a:extLst>
                  <a:ext uri="{0D108BD9-81ED-4DB2-BD59-A6C34878D82A}">
                    <a16:rowId xmlns:a16="http://schemas.microsoft.com/office/drawing/2014/main" val="3469838671"/>
                  </a:ext>
                </a:extLst>
              </a:tr>
              <a:tr h="370840">
                <a:tc>
                  <a:txBody>
                    <a:bodyPr/>
                    <a:lstStyle/>
                    <a:p>
                      <a:r>
                        <a:rPr lang="en-US" sz="2200" b="1" dirty="0" smtClean="0"/>
                        <a:t>Type of High</a:t>
                      </a:r>
                      <a:endParaRPr lang="en-US" sz="2200" b="1" dirty="0"/>
                    </a:p>
                  </a:txBody>
                  <a:tcPr anchor="ctr"/>
                </a:tc>
                <a:tc>
                  <a:txBody>
                    <a:bodyPr/>
                    <a:lstStyle/>
                    <a:p>
                      <a:pPr marL="285750" indent="-285750">
                        <a:buFont typeface="Arial" panose="020B0604020202020204" pitchFamily="34" charset="0"/>
                        <a:buChar char="•"/>
                      </a:pPr>
                      <a:r>
                        <a:rPr lang="en-US" sz="1800" dirty="0" smtClean="0"/>
                        <a:t>Mind/High (day time)</a:t>
                      </a:r>
                      <a:endParaRPr lang="en-US" sz="1800" dirty="0"/>
                    </a:p>
                  </a:txBody>
                  <a:tcPr/>
                </a:tc>
                <a:tc>
                  <a:txBody>
                    <a:bodyPr/>
                    <a:lstStyle/>
                    <a:p>
                      <a:pPr marL="285750" indent="-285750">
                        <a:buFont typeface="Arial" panose="020B0604020202020204" pitchFamily="34" charset="0"/>
                        <a:buChar char="•"/>
                      </a:pPr>
                      <a:r>
                        <a:rPr lang="en-US" sz="1800" dirty="0" smtClean="0"/>
                        <a:t>Body/Stoned (night time)</a:t>
                      </a:r>
                      <a:endParaRPr lang="en-US" sz="1800" dirty="0"/>
                    </a:p>
                  </a:txBody>
                  <a:tcPr/>
                </a:tc>
                <a:extLst>
                  <a:ext uri="{0D108BD9-81ED-4DB2-BD59-A6C34878D82A}">
                    <a16:rowId xmlns:a16="http://schemas.microsoft.com/office/drawing/2014/main" val="3672543279"/>
                  </a:ext>
                </a:extLst>
              </a:tr>
              <a:tr h="370840">
                <a:tc>
                  <a:txBody>
                    <a:bodyPr/>
                    <a:lstStyle/>
                    <a:p>
                      <a:r>
                        <a:rPr lang="en-US" sz="2200" b="1" dirty="0" smtClean="0"/>
                        <a:t>Effects</a:t>
                      </a:r>
                      <a:endParaRPr lang="en-US" sz="2200" b="1" dirty="0"/>
                    </a:p>
                  </a:txBody>
                  <a:tcPr anchor="ctr"/>
                </a:tc>
                <a:tc>
                  <a:txBody>
                    <a:bodyPr/>
                    <a:lstStyle/>
                    <a:p>
                      <a:pPr marL="285750" indent="-285750">
                        <a:buFont typeface="Arial" panose="020B0604020202020204" pitchFamily="34" charset="0"/>
                        <a:buChar char="•"/>
                      </a:pPr>
                      <a:r>
                        <a:rPr lang="en-US" sz="1800" dirty="0" smtClean="0"/>
                        <a:t>Euphoria</a:t>
                      </a:r>
                    </a:p>
                    <a:p>
                      <a:pPr marL="285750" indent="-285750">
                        <a:buFont typeface="Arial" panose="020B0604020202020204" pitchFamily="34" charset="0"/>
                        <a:buChar char="•"/>
                      </a:pPr>
                      <a:r>
                        <a:rPr lang="en-US" sz="1800" dirty="0" smtClean="0"/>
                        <a:t>Creative</a:t>
                      </a:r>
                    </a:p>
                    <a:p>
                      <a:pPr marL="285750" indent="-285750">
                        <a:buFont typeface="Arial" panose="020B0604020202020204" pitchFamily="34" charset="0"/>
                        <a:buChar char="•"/>
                      </a:pPr>
                      <a:r>
                        <a:rPr lang="en-US" sz="1800" dirty="0" smtClean="0"/>
                        <a:t>Alert</a:t>
                      </a:r>
                    </a:p>
                    <a:p>
                      <a:pPr marL="285750" indent="-285750">
                        <a:buFont typeface="Arial" panose="020B0604020202020204" pitchFamily="34" charset="0"/>
                        <a:buChar char="•"/>
                      </a:pPr>
                      <a:r>
                        <a:rPr lang="en-US" sz="1800" dirty="0" smtClean="0"/>
                        <a:t>Energetic</a:t>
                      </a:r>
                    </a:p>
                    <a:p>
                      <a:pPr marL="285750" indent="-285750">
                        <a:buFont typeface="Arial" panose="020B0604020202020204" pitchFamily="34" charset="0"/>
                        <a:buChar char="•"/>
                      </a:pPr>
                      <a:r>
                        <a:rPr lang="en-US" sz="1800" dirty="0" smtClean="0"/>
                        <a:t>Cheerful</a:t>
                      </a:r>
                    </a:p>
                    <a:p>
                      <a:pPr marL="285750" indent="-285750">
                        <a:buFont typeface="Arial" panose="020B0604020202020204" pitchFamily="34" charset="0"/>
                        <a:buChar char="•"/>
                      </a:pPr>
                      <a:r>
                        <a:rPr lang="en-US" sz="1800" dirty="0" smtClean="0"/>
                        <a:t>Sociable</a:t>
                      </a:r>
                      <a:endParaRPr lang="en-US" sz="1800" dirty="0"/>
                    </a:p>
                  </a:txBody>
                  <a:tcPr/>
                </a:tc>
                <a:tc>
                  <a:txBody>
                    <a:bodyPr/>
                    <a:lstStyle/>
                    <a:p>
                      <a:pPr marL="285750" indent="-285750">
                        <a:buFont typeface="Arial" panose="020B0604020202020204" pitchFamily="34" charset="0"/>
                        <a:buChar char="•"/>
                      </a:pPr>
                      <a:r>
                        <a:rPr lang="en-US" sz="1800" dirty="0" smtClean="0"/>
                        <a:t>“Couch-lock”</a:t>
                      </a:r>
                    </a:p>
                    <a:p>
                      <a:pPr marL="285750" indent="-285750">
                        <a:buFont typeface="Arial" panose="020B0604020202020204" pitchFamily="34" charset="0"/>
                        <a:buChar char="•"/>
                      </a:pPr>
                      <a:r>
                        <a:rPr lang="en-US" sz="1800" dirty="0" smtClean="0"/>
                        <a:t>Carefree</a:t>
                      </a:r>
                    </a:p>
                    <a:p>
                      <a:pPr marL="285750" indent="-285750">
                        <a:buFont typeface="Arial" panose="020B0604020202020204" pitchFamily="34" charset="0"/>
                        <a:buChar char="•"/>
                      </a:pPr>
                      <a:r>
                        <a:rPr lang="en-US" sz="1800" dirty="0" smtClean="0"/>
                        <a:t>Calm</a:t>
                      </a:r>
                    </a:p>
                    <a:p>
                      <a:pPr marL="285750" indent="-285750">
                        <a:buFont typeface="Arial" panose="020B0604020202020204" pitchFamily="34" charset="0"/>
                        <a:buChar char="•"/>
                      </a:pPr>
                      <a:r>
                        <a:rPr lang="en-US" sz="1800" dirty="0" smtClean="0"/>
                        <a:t>Relaxed</a:t>
                      </a:r>
                    </a:p>
                    <a:p>
                      <a:pPr marL="285750" indent="-285750">
                        <a:buFont typeface="Arial" panose="020B0604020202020204" pitchFamily="34" charset="0"/>
                        <a:buChar char="•"/>
                      </a:pPr>
                      <a:r>
                        <a:rPr lang="en-US" sz="1800" dirty="0" smtClean="0"/>
                        <a:t>Sleepy</a:t>
                      </a:r>
                      <a:r>
                        <a:rPr lang="en-US" sz="1800" baseline="0" dirty="0" smtClean="0"/>
                        <a:t> </a:t>
                      </a:r>
                    </a:p>
                    <a:p>
                      <a:pPr marL="285750" indent="-285750">
                        <a:buFont typeface="Arial" panose="020B0604020202020204" pitchFamily="34" charset="0"/>
                        <a:buChar char="•"/>
                      </a:pPr>
                      <a:r>
                        <a:rPr lang="en-US" sz="1800" baseline="0" dirty="0" smtClean="0"/>
                        <a:t>Mellow</a:t>
                      </a:r>
                      <a:endParaRPr lang="en-US" sz="1800" dirty="0"/>
                    </a:p>
                  </a:txBody>
                  <a:tcPr/>
                </a:tc>
                <a:extLst>
                  <a:ext uri="{0D108BD9-81ED-4DB2-BD59-A6C34878D82A}">
                    <a16:rowId xmlns:a16="http://schemas.microsoft.com/office/drawing/2014/main" val="2902549676"/>
                  </a:ext>
                </a:extLst>
              </a:tr>
            </a:tbl>
          </a:graphicData>
        </a:graphic>
      </p:graphicFrame>
      <p:sp>
        <p:nvSpPr>
          <p:cNvPr id="4" name="Slide Number Placeholder 3"/>
          <p:cNvSpPr>
            <a:spLocks noGrp="1"/>
          </p:cNvSpPr>
          <p:nvPr>
            <p:ph type="sldNum" sz="quarter" idx="12"/>
          </p:nvPr>
        </p:nvSpPr>
        <p:spPr/>
        <p:txBody>
          <a:bodyPr/>
          <a:lstStyle/>
          <a:p>
            <a:fld id="{C1B28A6F-06A0-4359-A774-E9C76C0D0D08}" type="slidenum">
              <a:rPr lang="en-US" smtClean="0"/>
              <a:pPr/>
              <a:t>47</a:t>
            </a:fld>
            <a:endParaRPr lang="en-US"/>
          </a:p>
        </p:txBody>
      </p:sp>
      <p:pic>
        <p:nvPicPr>
          <p:cNvPr id="9" name="Picture 8"/>
          <p:cNvPicPr>
            <a:picLocks noChangeAspect="1"/>
          </p:cNvPicPr>
          <p:nvPr/>
        </p:nvPicPr>
        <p:blipFill>
          <a:blip r:embed="rId4"/>
          <a:stretch>
            <a:fillRect/>
          </a:stretch>
        </p:blipFill>
        <p:spPr>
          <a:xfrm>
            <a:off x="6078671" y="109855"/>
            <a:ext cx="2709729" cy="1829311"/>
          </a:xfrm>
          <a:prstGeom prst="rect">
            <a:avLst/>
          </a:prstGeom>
        </p:spPr>
      </p:pic>
      <p:sp>
        <p:nvSpPr>
          <p:cNvPr id="6" name="Slide Number Placeholder 5"/>
          <p:cNvSpPr txBox="1">
            <a:spLocks/>
          </p:cNvSpPr>
          <p:nvPr/>
        </p:nvSpPr>
        <p:spPr>
          <a:xfrm>
            <a:off x="68580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39</a:t>
            </a:r>
            <a:endParaRPr lang="en-US" dirty="0"/>
          </a:p>
        </p:txBody>
      </p:sp>
    </p:spTree>
    <p:extLst>
      <p:ext uri="{BB962C8B-B14F-4D97-AF65-F5344CB8AC3E}">
        <p14:creationId xmlns:p14="http://schemas.microsoft.com/office/powerpoint/2010/main" val="37495199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Use Devices for Smoking Flowers</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48</a:t>
            </a:fld>
            <a:endParaRPr lang="en-US"/>
          </a:p>
        </p:txBody>
      </p:sp>
      <p:pic>
        <p:nvPicPr>
          <p:cNvPr id="2050" name="Picture 2" descr="Image result for water pipes for marijua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76" t="29568" r="15000" b="29028"/>
          <a:stretch/>
        </p:blipFill>
        <p:spPr bwMode="auto">
          <a:xfrm>
            <a:off x="1490173" y="1033130"/>
            <a:ext cx="2804396" cy="30107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marijuana glass pip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99" r="16075"/>
          <a:stretch/>
        </p:blipFill>
        <p:spPr bwMode="auto">
          <a:xfrm>
            <a:off x="4873591" y="990600"/>
            <a:ext cx="2743160" cy="30107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1874" t="25036" r="28583" b="36395"/>
          <a:stretch/>
        </p:blipFill>
        <p:spPr bwMode="auto">
          <a:xfrm>
            <a:off x="1295400" y="4789895"/>
            <a:ext cx="2590800" cy="134522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joint marijua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6970" b="77879" l="12220" r="87491">
                        <a14:backgroundMark x1="21692" y1="73636" x2="66088" y2="52424"/>
                        <a14:backgroundMark x1="82140" y1="44091" x2="71439" y2="54697"/>
                      </a14:backgroundRemoval>
                    </a14:imgEffect>
                  </a14:imgLayer>
                </a14:imgProps>
              </a:ext>
              <a:ext uri="{28A0092B-C50C-407E-A947-70E740481C1C}">
                <a14:useLocalDpi xmlns:a14="http://schemas.microsoft.com/office/drawing/2010/main" val="0"/>
              </a:ext>
            </a:extLst>
          </a:blip>
          <a:srcRect l="12726" t="24242" r="13232" b="24848"/>
          <a:stretch/>
        </p:blipFill>
        <p:spPr bwMode="auto">
          <a:xfrm>
            <a:off x="1905000" y="5780495"/>
            <a:ext cx="2786740" cy="9143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marijuana blunt"/>
          <p:cNvPicPr>
            <a:picLocks noChangeAspect="1" noChangeArrowheads="1"/>
          </p:cNvPicPr>
          <p:nvPr/>
        </p:nvPicPr>
        <p:blipFill rotWithShape="1">
          <a:blip r:embed="rId8">
            <a:extLst>
              <a:ext uri="{28A0092B-C50C-407E-A947-70E740481C1C}">
                <a14:useLocalDpi xmlns:a14="http://schemas.microsoft.com/office/drawing/2010/main" val="0"/>
              </a:ext>
            </a:extLst>
          </a:blip>
          <a:srcRect t="16332"/>
          <a:stretch/>
        </p:blipFill>
        <p:spPr bwMode="auto">
          <a:xfrm>
            <a:off x="4873591" y="4495800"/>
            <a:ext cx="2851150" cy="1784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4045454"/>
            <a:ext cx="1981200" cy="369332"/>
          </a:xfrm>
          <a:prstGeom prst="rect">
            <a:avLst/>
          </a:prstGeom>
          <a:noFill/>
        </p:spPr>
        <p:txBody>
          <a:bodyPr wrap="square" rtlCol="0">
            <a:spAutoFit/>
          </a:bodyPr>
          <a:lstStyle/>
          <a:p>
            <a:pPr algn="ctr"/>
            <a:r>
              <a:rPr lang="en-US" dirty="0" smtClean="0"/>
              <a:t>Water Pipe/Bong</a:t>
            </a:r>
            <a:endParaRPr lang="en-US" dirty="0"/>
          </a:p>
        </p:txBody>
      </p:sp>
      <p:sp>
        <p:nvSpPr>
          <p:cNvPr id="15" name="TextBox 14"/>
          <p:cNvSpPr txBox="1"/>
          <p:nvPr/>
        </p:nvSpPr>
        <p:spPr>
          <a:xfrm>
            <a:off x="5254571" y="4001386"/>
            <a:ext cx="1981200" cy="369332"/>
          </a:xfrm>
          <a:prstGeom prst="rect">
            <a:avLst/>
          </a:prstGeom>
          <a:noFill/>
        </p:spPr>
        <p:txBody>
          <a:bodyPr wrap="square" rtlCol="0">
            <a:spAutoFit/>
          </a:bodyPr>
          <a:lstStyle/>
          <a:p>
            <a:pPr algn="ctr"/>
            <a:r>
              <a:rPr lang="en-US" dirty="0" smtClean="0"/>
              <a:t>Pipe</a:t>
            </a:r>
            <a:endParaRPr lang="en-US" dirty="0"/>
          </a:p>
        </p:txBody>
      </p:sp>
      <p:sp>
        <p:nvSpPr>
          <p:cNvPr id="16" name="TextBox 15"/>
          <p:cNvSpPr txBox="1"/>
          <p:nvPr/>
        </p:nvSpPr>
        <p:spPr>
          <a:xfrm>
            <a:off x="1066800" y="6151365"/>
            <a:ext cx="1143000" cy="369332"/>
          </a:xfrm>
          <a:prstGeom prst="rect">
            <a:avLst/>
          </a:prstGeom>
          <a:noFill/>
        </p:spPr>
        <p:txBody>
          <a:bodyPr wrap="square" rtlCol="0">
            <a:spAutoFit/>
          </a:bodyPr>
          <a:lstStyle/>
          <a:p>
            <a:pPr algn="ctr"/>
            <a:r>
              <a:rPr lang="en-US" dirty="0" smtClean="0"/>
              <a:t>Joint</a:t>
            </a:r>
            <a:endParaRPr lang="en-US" dirty="0"/>
          </a:p>
        </p:txBody>
      </p:sp>
      <p:sp>
        <p:nvSpPr>
          <p:cNvPr id="17" name="TextBox 16"/>
          <p:cNvSpPr txBox="1"/>
          <p:nvPr/>
        </p:nvSpPr>
        <p:spPr>
          <a:xfrm>
            <a:off x="5254571" y="6280150"/>
            <a:ext cx="1981200" cy="369332"/>
          </a:xfrm>
          <a:prstGeom prst="rect">
            <a:avLst/>
          </a:prstGeom>
          <a:noFill/>
        </p:spPr>
        <p:txBody>
          <a:bodyPr wrap="square" rtlCol="0">
            <a:spAutoFit/>
          </a:bodyPr>
          <a:lstStyle/>
          <a:p>
            <a:pPr algn="ctr"/>
            <a:r>
              <a:rPr lang="en-US" dirty="0" smtClean="0"/>
              <a:t>Blunt</a:t>
            </a:r>
            <a:endParaRPr lang="en-US" dirty="0"/>
          </a:p>
        </p:txBody>
      </p:sp>
    </p:spTree>
    <p:extLst>
      <p:ext uri="{BB962C8B-B14F-4D97-AF65-F5344CB8AC3E}">
        <p14:creationId xmlns:p14="http://schemas.microsoft.com/office/powerpoint/2010/main" val="11759256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Vaping</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49</a:t>
            </a:fld>
            <a:endParaRPr lang="en-US"/>
          </a:p>
        </p:txBody>
      </p:sp>
      <p:pic>
        <p:nvPicPr>
          <p:cNvPr id="6146" name="Picture 2" descr="Image result for marijuana vape dispos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75" y="1254318"/>
            <a:ext cx="2590800" cy="24840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marijuana vape cartri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17638"/>
            <a:ext cx="4006028" cy="221762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marijuana vape da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134544"/>
            <a:ext cx="4070350" cy="222180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marijuana vape batte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238972"/>
            <a:ext cx="4222972" cy="201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600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Marijuana </a:t>
            </a:r>
            <a:r>
              <a:rPr lang="en-US" dirty="0"/>
              <a:t>U</a:t>
            </a:r>
            <a:r>
              <a:rPr lang="en-US" dirty="0" smtClean="0"/>
              <a:t>se is Common</a:t>
            </a:r>
            <a:endParaRPr lang="en-US" dirty="0"/>
          </a:p>
        </p:txBody>
      </p:sp>
      <p:sp>
        <p:nvSpPr>
          <p:cNvPr id="5" name="Content Placeholder 4"/>
          <p:cNvSpPr>
            <a:spLocks noGrp="1"/>
          </p:cNvSpPr>
          <p:nvPr>
            <p:ph idx="1"/>
          </p:nvPr>
        </p:nvSpPr>
        <p:spPr>
          <a:xfrm>
            <a:off x="457200" y="1447800"/>
            <a:ext cx="8229600" cy="5181600"/>
          </a:xfrm>
        </p:spPr>
        <p:txBody>
          <a:bodyPr>
            <a:normAutofit lnSpcReduction="10000"/>
          </a:bodyPr>
          <a:lstStyle/>
          <a:p>
            <a:pPr lvl="0"/>
            <a:r>
              <a:rPr lang="en-US" dirty="0" smtClean="0">
                <a:solidFill>
                  <a:prstClr val="white"/>
                </a:solidFill>
                <a:cs typeface="Microsoft Sans Serif"/>
              </a:rPr>
              <a:t>Marijuana is the most commonly used illicit drug in the U.S. (and the world) </a:t>
            </a:r>
          </a:p>
          <a:p>
            <a:pPr lvl="0"/>
            <a:r>
              <a:rPr lang="en-US" dirty="0" smtClean="0">
                <a:solidFill>
                  <a:prstClr val="white"/>
                </a:solidFill>
                <a:cs typeface="Microsoft Sans Serif"/>
              </a:rPr>
              <a:t>Any use among general population age 12+ in past month:</a:t>
            </a:r>
          </a:p>
          <a:p>
            <a:pPr lvl="1"/>
            <a:r>
              <a:rPr lang="en-US" sz="3200" dirty="0" smtClean="0">
                <a:cs typeface="Microsoft Sans Serif"/>
              </a:rPr>
              <a:t>2016:  9%</a:t>
            </a:r>
          </a:p>
          <a:p>
            <a:pPr lvl="1"/>
            <a:r>
              <a:rPr lang="en-US" sz="3200" dirty="0" smtClean="0">
                <a:cs typeface="Microsoft Sans Serif"/>
              </a:rPr>
              <a:t>2008:  5.8% </a:t>
            </a:r>
          </a:p>
          <a:p>
            <a:r>
              <a:rPr lang="en-US" dirty="0" smtClean="0">
                <a:cs typeface="Microsoft Sans Serif"/>
              </a:rPr>
              <a:t>Use is most common among people age 18-25 </a:t>
            </a:r>
            <a:r>
              <a:rPr lang="en-US" dirty="0" smtClean="0">
                <a:solidFill>
                  <a:srgbClr val="FFFF00"/>
                </a:solidFill>
                <a:cs typeface="Microsoft Sans Serif"/>
              </a:rPr>
              <a:t>(19% of population)</a:t>
            </a:r>
          </a:p>
          <a:p>
            <a:r>
              <a:rPr lang="en-US" dirty="0" smtClean="0">
                <a:solidFill>
                  <a:srgbClr val="FFFF00"/>
                </a:solidFill>
                <a:cs typeface="Microsoft Sans Serif"/>
              </a:rPr>
              <a:t>48% of adults in the US report having used marijuana at some time in their life </a:t>
            </a:r>
          </a:p>
          <a:p>
            <a:pPr lvl="1"/>
            <a:endParaRPr lang="en-US" sz="3200" dirty="0" smtClean="0">
              <a:cs typeface="Microsoft Sans Serif"/>
            </a:endParaRPr>
          </a:p>
        </p:txBody>
      </p:sp>
      <p:sp>
        <p:nvSpPr>
          <p:cNvPr id="3" name="Slide Number Placeholder 2"/>
          <p:cNvSpPr>
            <a:spLocks noGrp="1"/>
          </p:cNvSpPr>
          <p:nvPr>
            <p:ph type="sldNum" sz="quarter" idx="12"/>
          </p:nvPr>
        </p:nvSpPr>
        <p:spPr/>
        <p:txBody>
          <a:bodyPr/>
          <a:lstStyle/>
          <a:p>
            <a:fld id="{C1B28A6F-06A0-4359-A774-E9C76C0D0D08}" type="slidenum">
              <a:rPr lang="en-US" smtClean="0"/>
              <a:pPr/>
              <a:t>5</a:t>
            </a:fld>
            <a:endParaRPr lang="en-US"/>
          </a:p>
        </p:txBody>
      </p:sp>
      <p:sp>
        <p:nvSpPr>
          <p:cNvPr id="7" name="TextBox 6"/>
          <p:cNvSpPr txBox="1"/>
          <p:nvPr/>
        </p:nvSpPr>
        <p:spPr>
          <a:xfrm>
            <a:off x="-30172" y="6581001"/>
            <a:ext cx="5135572" cy="307777"/>
          </a:xfrm>
          <a:prstGeom prst="rect">
            <a:avLst/>
          </a:prstGeom>
          <a:noFill/>
        </p:spPr>
        <p:txBody>
          <a:bodyPr wrap="square" rtlCol="0">
            <a:spAutoFit/>
          </a:bodyPr>
          <a:lstStyle/>
          <a:p>
            <a:r>
              <a:rPr lang="en-US" sz="1400" dirty="0" smtClean="0">
                <a:latin typeface="+mj-lt"/>
                <a:cs typeface="Microsoft Sans Serif"/>
              </a:rPr>
              <a:t>SOURCES: SAMHSA 2017; Pew Charitable Trust, 2013.</a:t>
            </a:r>
            <a:endParaRPr lang="en-US" sz="1400" dirty="0">
              <a:latin typeface="+mj-lt"/>
              <a:cs typeface="Microsoft Sans Serif"/>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5" y="0"/>
            <a:ext cx="4407195" cy="1845310"/>
          </a:xfrm>
        </p:spPr>
        <p:txBody>
          <a:bodyPr>
            <a:noAutofit/>
          </a:bodyPr>
          <a:lstStyle/>
          <a:p>
            <a:r>
              <a:rPr lang="en-US" sz="4800" dirty="0" smtClean="0">
                <a:cs typeface="Microsoft Sans Serif" pitchFamily="34" charset="0"/>
              </a:rPr>
              <a:t>Cannabis Edibles</a:t>
            </a:r>
            <a:endParaRPr lang="en-US" sz="4800" dirty="0">
              <a:cs typeface="Microsoft Sans Serif" pitchFamily="34" charset="0"/>
            </a:endParaRPr>
          </a:p>
        </p:txBody>
      </p:sp>
      <p:sp>
        <p:nvSpPr>
          <p:cNvPr id="3" name="Slide Number Placeholder 2"/>
          <p:cNvSpPr>
            <a:spLocks noGrp="1"/>
          </p:cNvSpPr>
          <p:nvPr>
            <p:ph type="sldNum" sz="quarter" idx="12"/>
          </p:nvPr>
        </p:nvSpPr>
        <p:spPr/>
        <p:txBody>
          <a:bodyPr/>
          <a:lstStyle/>
          <a:p>
            <a:fld id="{C1B28A6F-06A0-4359-A774-E9C76C0D0D08}" type="slidenum">
              <a:rPr lang="en-US" smtClean="0"/>
              <a:pPr/>
              <a:t>50</a:t>
            </a:fld>
            <a:endParaRPr lang="en-US"/>
          </a:p>
        </p:txBody>
      </p:sp>
      <p:pic>
        <p:nvPicPr>
          <p:cNvPr id="3074" name="Picture 2" descr="Image result for marijuana edib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634" y="3894137"/>
            <a:ext cx="3931905" cy="26225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799" y="319665"/>
            <a:ext cx="3965576" cy="30512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arijuana edibl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412" t="8333" b="18750"/>
          <a:stretch/>
        </p:blipFill>
        <p:spPr bwMode="auto">
          <a:xfrm>
            <a:off x="355081" y="3871912"/>
            <a:ext cx="424939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marijuana lollipop"/>
          <p:cNvPicPr>
            <a:picLocks noChangeAspect="1" noChangeArrowheads="1"/>
          </p:cNvPicPr>
          <p:nvPr/>
        </p:nvPicPr>
        <p:blipFill rotWithShape="1">
          <a:blip r:embed="rId6">
            <a:extLst>
              <a:ext uri="{28A0092B-C50C-407E-A947-70E740481C1C}">
                <a14:useLocalDpi xmlns:a14="http://schemas.microsoft.com/office/drawing/2010/main" val="0"/>
              </a:ext>
            </a:extLst>
          </a:blip>
          <a:srcRect r="-337" b="50165"/>
          <a:stretch/>
        </p:blipFill>
        <p:spPr bwMode="auto">
          <a:xfrm>
            <a:off x="539957" y="1630745"/>
            <a:ext cx="3879644" cy="1571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769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Edibles</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51</a:t>
            </a:fld>
            <a:endParaRPr lang="en-US"/>
          </a:p>
        </p:txBody>
      </p:sp>
      <p:sp>
        <p:nvSpPr>
          <p:cNvPr id="5" name="Rectangle 4"/>
          <p:cNvSpPr/>
          <p:nvPr/>
        </p:nvSpPr>
        <p:spPr>
          <a:xfrm>
            <a:off x="457200" y="1308318"/>
            <a:ext cx="7924800" cy="1815882"/>
          </a:xfrm>
          <a:prstGeom prst="rect">
            <a:avLst/>
          </a:prstGeom>
        </p:spPr>
        <p:txBody>
          <a:bodyPr wrap="square">
            <a:spAutoFit/>
          </a:bodyPr>
          <a:lstStyle/>
          <a:p>
            <a:pPr defTabSz="685800">
              <a:defRPr/>
            </a:pPr>
            <a:r>
              <a:rPr lang="en-US" sz="2800" dirty="0" smtClean="0">
                <a:solidFill>
                  <a:prstClr val="white"/>
                </a:solidFill>
                <a:ea typeface="Microsoft Sans Serif" panose="020B0604020202020204" pitchFamily="34" charset="0"/>
                <a:cs typeface="Microsoft Sans Serif" panose="020B0604020202020204" pitchFamily="34" charset="0"/>
              </a:rPr>
              <a:t>Cannabis </a:t>
            </a:r>
            <a:r>
              <a:rPr lang="en-US" sz="2800" dirty="0">
                <a:solidFill>
                  <a:prstClr val="white"/>
                </a:solidFill>
                <a:ea typeface="Microsoft Sans Serif" panose="020B0604020202020204" pitchFamily="34" charset="0"/>
                <a:cs typeface="Microsoft Sans Serif" panose="020B0604020202020204" pitchFamily="34" charset="0"/>
              </a:rPr>
              <a:t>plant as ingredient in food/drinks</a:t>
            </a:r>
          </a:p>
          <a:p>
            <a:pPr defTabSz="685800">
              <a:defRPr/>
            </a:pPr>
            <a:r>
              <a:rPr lang="en-US" sz="2800" dirty="0">
                <a:solidFill>
                  <a:prstClr val="white"/>
                </a:solidFill>
                <a:ea typeface="Microsoft Sans Serif" panose="020B0604020202020204" pitchFamily="34" charset="0"/>
                <a:cs typeface="Microsoft Sans Serif" panose="020B0604020202020204" pitchFamily="34" charset="0"/>
              </a:rPr>
              <a:t>About 10 mg THC per “serving”</a:t>
            </a:r>
          </a:p>
          <a:p>
            <a:pPr defTabSz="685800">
              <a:defRPr/>
            </a:pPr>
            <a:r>
              <a:rPr lang="en-US" sz="2800" dirty="0">
                <a:solidFill>
                  <a:prstClr val="white"/>
                </a:solidFill>
                <a:ea typeface="Microsoft Sans Serif" panose="020B0604020202020204" pitchFamily="34" charset="0"/>
                <a:cs typeface="Microsoft Sans Serif" panose="020B0604020202020204" pitchFamily="34" charset="0"/>
              </a:rPr>
              <a:t>Takes time to digest and feel </a:t>
            </a:r>
            <a:r>
              <a:rPr lang="en-US" sz="2800" dirty="0" smtClean="0">
                <a:solidFill>
                  <a:prstClr val="white"/>
                </a:solidFill>
                <a:ea typeface="Microsoft Sans Serif" panose="020B0604020202020204" pitchFamily="34" charset="0"/>
                <a:cs typeface="Microsoft Sans Serif" panose="020B0604020202020204" pitchFamily="34" charset="0"/>
              </a:rPr>
              <a:t>high (30 minutes +)</a:t>
            </a:r>
            <a:endParaRPr lang="en-US" sz="2800" dirty="0">
              <a:solidFill>
                <a:prstClr val="white"/>
              </a:solidFill>
              <a:ea typeface="Microsoft Sans Serif" panose="020B0604020202020204" pitchFamily="34" charset="0"/>
              <a:cs typeface="Microsoft Sans Serif" panose="020B0604020202020204" pitchFamily="34" charset="0"/>
            </a:endParaRPr>
          </a:p>
          <a:p>
            <a:pPr defTabSz="685800">
              <a:defRPr/>
            </a:pPr>
            <a:r>
              <a:rPr lang="en-US" sz="2800" dirty="0">
                <a:solidFill>
                  <a:prstClr val="white"/>
                </a:solidFill>
                <a:ea typeface="Microsoft Sans Serif" panose="020B0604020202020204" pitchFamily="34" charset="0"/>
                <a:cs typeface="Microsoft Sans Serif" panose="020B0604020202020204" pitchFamily="34" charset="0"/>
              </a:rPr>
              <a:t>Risk of overconsumption</a:t>
            </a:r>
          </a:p>
        </p:txBody>
      </p:sp>
      <p:pic>
        <p:nvPicPr>
          <p:cNvPr id="4098" name="Picture 2" descr="Image result for marijuana pas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75803">
            <a:off x="6075625" y="3017722"/>
            <a:ext cx="292374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pot t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3667124"/>
            <a:ext cx="5105400" cy="287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4166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a:t>
            </a:r>
            <a:r>
              <a:rPr lang="en-US" dirty="0" err="1" smtClean="0"/>
              <a:t>Topicals</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52</a:t>
            </a:fld>
            <a:endParaRPr lang="en-US"/>
          </a:p>
        </p:txBody>
      </p:sp>
      <p:pic>
        <p:nvPicPr>
          <p:cNvPr id="7170" name="Picture 2" descr="Image result for cannabis topic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22762"/>
            <a:ext cx="5842002" cy="35052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annabis bath produc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544" b="10743"/>
          <a:stretch/>
        </p:blipFill>
        <p:spPr bwMode="auto">
          <a:xfrm>
            <a:off x="5410200" y="4234902"/>
            <a:ext cx="3200400" cy="21658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4800600"/>
            <a:ext cx="4953000" cy="1938992"/>
          </a:xfrm>
          <a:prstGeom prst="rect">
            <a:avLst/>
          </a:prstGeom>
        </p:spPr>
        <p:txBody>
          <a:bodyPr wrap="square">
            <a:spAutoFit/>
          </a:bodyPr>
          <a:lstStyle/>
          <a:p>
            <a:r>
              <a:rPr lang="en-US" sz="2400" dirty="0" smtClean="0">
                <a:latin typeface="+mj-lt"/>
              </a:rPr>
              <a:t>lotions/patches for pain relief and </a:t>
            </a:r>
            <a:r>
              <a:rPr lang="en-US" sz="2400" dirty="0">
                <a:latin typeface="+mj-lt"/>
              </a:rPr>
              <a:t>skin irritation, </a:t>
            </a:r>
            <a:r>
              <a:rPr lang="en-US" sz="2400" dirty="0" smtClean="0">
                <a:latin typeface="+mj-lt"/>
              </a:rPr>
              <a:t>bath products, lip balm, or personal lubricants.</a:t>
            </a:r>
          </a:p>
          <a:p>
            <a:endParaRPr lang="en-US" sz="2400" dirty="0">
              <a:latin typeface="+mj-lt"/>
            </a:endParaRPr>
          </a:p>
          <a:p>
            <a:r>
              <a:rPr lang="en-US" sz="2400" dirty="0" smtClean="0">
                <a:latin typeface="+mj-lt"/>
              </a:rPr>
              <a:t>Very slow onset without the high</a:t>
            </a:r>
            <a:endParaRPr lang="en-US" sz="2400" dirty="0">
              <a:latin typeface="+mj-lt"/>
            </a:endParaRPr>
          </a:p>
        </p:txBody>
      </p:sp>
    </p:spTree>
    <p:extLst>
      <p:ext uri="{BB962C8B-B14F-4D97-AF65-F5344CB8AC3E}">
        <p14:creationId xmlns:p14="http://schemas.microsoft.com/office/powerpoint/2010/main" val="21984263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C1B28A6F-06A0-4359-A774-E9C76C0D0D08}" type="slidenum">
              <a:rPr lang="en-US" smtClean="0"/>
              <a:pPr/>
              <a:t>53</a:t>
            </a:fld>
            <a:endParaRPr lang="en-US"/>
          </a:p>
        </p:txBody>
      </p:sp>
      <p:pic>
        <p:nvPicPr>
          <p:cNvPr id="5122" name="Picture 2" descr="cannabis concentrates oil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07" r="3807"/>
          <a:stretch/>
        </p:blipFill>
        <p:spPr bwMode="auto">
          <a:xfrm>
            <a:off x="0" y="0"/>
            <a:ext cx="9144000" cy="52879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468864"/>
            <a:ext cx="9144000" cy="1384995"/>
          </a:xfrm>
          <a:prstGeom prst="rect">
            <a:avLst/>
          </a:prstGeom>
        </p:spPr>
        <p:txBody>
          <a:bodyPr wrap="square">
            <a:spAutoFit/>
          </a:bodyPr>
          <a:lstStyle/>
          <a:p>
            <a:pPr algn="ctr" defTabSz="685800">
              <a:defRPr/>
            </a:pPr>
            <a:r>
              <a:rPr lang="en-US" sz="2800" dirty="0">
                <a:solidFill>
                  <a:prstClr val="white"/>
                </a:solidFill>
                <a:ea typeface="Microsoft Sans Serif" panose="020B0604020202020204" pitchFamily="34" charset="0"/>
                <a:cs typeface="Microsoft Sans Serif" panose="020B0604020202020204" pitchFamily="34" charset="0"/>
              </a:rPr>
              <a:t>Consumed via smoking, </a:t>
            </a:r>
            <a:r>
              <a:rPr lang="en-US" sz="2800" dirty="0" smtClean="0">
                <a:solidFill>
                  <a:prstClr val="white"/>
                </a:solidFill>
                <a:ea typeface="Microsoft Sans Serif" panose="020B0604020202020204" pitchFamily="34" charset="0"/>
                <a:cs typeface="Microsoft Sans Serif" panose="020B0604020202020204" pitchFamily="34" charset="0"/>
              </a:rPr>
              <a:t>vaporizing, or </a:t>
            </a:r>
            <a:br>
              <a:rPr lang="en-US" sz="2800" dirty="0" smtClean="0">
                <a:solidFill>
                  <a:prstClr val="white"/>
                </a:solidFill>
                <a:ea typeface="Microsoft Sans Serif" panose="020B0604020202020204" pitchFamily="34" charset="0"/>
                <a:cs typeface="Microsoft Sans Serif" panose="020B0604020202020204" pitchFamily="34" charset="0"/>
              </a:rPr>
            </a:br>
            <a:r>
              <a:rPr lang="en-US" sz="2800" dirty="0" smtClean="0">
                <a:solidFill>
                  <a:prstClr val="white"/>
                </a:solidFill>
                <a:ea typeface="Microsoft Sans Serif" panose="020B0604020202020204" pitchFamily="34" charset="0"/>
                <a:cs typeface="Microsoft Sans Serif" panose="020B0604020202020204" pitchFamily="34" charset="0"/>
              </a:rPr>
              <a:t>heating and inhaling smoke</a:t>
            </a:r>
            <a:endParaRPr lang="en-US" sz="2800" dirty="0">
              <a:solidFill>
                <a:prstClr val="white"/>
              </a:solidFill>
              <a:ea typeface="Microsoft Sans Serif" panose="020B0604020202020204" pitchFamily="34" charset="0"/>
              <a:cs typeface="Microsoft Sans Serif" panose="020B0604020202020204" pitchFamily="34" charset="0"/>
            </a:endParaRPr>
          </a:p>
          <a:p>
            <a:pPr algn="ctr" defTabSz="685800">
              <a:defRPr/>
            </a:pPr>
            <a:r>
              <a:rPr lang="en-US" sz="2800" dirty="0" smtClean="0">
                <a:solidFill>
                  <a:prstClr val="white"/>
                </a:solidFill>
                <a:ea typeface="Microsoft Sans Serif" panose="020B0604020202020204" pitchFamily="34" charset="0"/>
                <a:cs typeface="Microsoft Sans Serif" panose="020B0604020202020204" pitchFamily="34" charset="0"/>
              </a:rPr>
              <a:t>50-90</a:t>
            </a:r>
            <a:r>
              <a:rPr lang="en-US" sz="2800" dirty="0">
                <a:solidFill>
                  <a:prstClr val="white"/>
                </a:solidFill>
                <a:ea typeface="Microsoft Sans Serif" panose="020B0604020202020204" pitchFamily="34" charset="0"/>
                <a:cs typeface="Microsoft Sans Serif" panose="020B0604020202020204" pitchFamily="34" charset="0"/>
              </a:rPr>
              <a:t>% </a:t>
            </a:r>
            <a:r>
              <a:rPr lang="en-US" sz="2800" dirty="0" smtClean="0">
                <a:solidFill>
                  <a:prstClr val="white"/>
                </a:solidFill>
                <a:ea typeface="Microsoft Sans Serif" panose="020B0604020202020204" pitchFamily="34" charset="0"/>
                <a:cs typeface="Microsoft Sans Serif" panose="020B0604020202020204" pitchFamily="34" charset="0"/>
              </a:rPr>
              <a:t>(or higher) THC</a:t>
            </a:r>
            <a:endParaRPr lang="en-US" sz="2800" dirty="0">
              <a:solidFill>
                <a:prstClr val="white"/>
              </a:solidFill>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025104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These are </a:t>
            </a:r>
            <a:r>
              <a:rPr lang="en-US" b="1" dirty="0" smtClean="0"/>
              <a:t>NOT marijuana</a:t>
            </a:r>
            <a:endParaRPr lang="en-US" b="1"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54</a:t>
            </a:fld>
            <a:endParaRPr lang="en-US"/>
          </a:p>
        </p:txBody>
      </p:sp>
      <p:pic>
        <p:nvPicPr>
          <p:cNvPr id="1026" name="Picture 2" descr="Colorful packets of K2 and Spi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2390775" cy="2371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76600" y="1066800"/>
            <a:ext cx="5867400" cy="5632311"/>
          </a:xfrm>
          <a:prstGeom prst="rect">
            <a:avLst/>
          </a:prstGeom>
        </p:spPr>
        <p:txBody>
          <a:bodyPr wrap="square">
            <a:spAutoFit/>
          </a:bodyPr>
          <a:lstStyle/>
          <a:p>
            <a:pPr fontAlgn="base"/>
            <a:r>
              <a:rPr lang="en-US" sz="2400" dirty="0">
                <a:latin typeface="Verdana" panose="020B0604030504040204" pitchFamily="34" charset="0"/>
              </a:rPr>
              <a:t>Synthetic cannabinoid users report some effects similar to those produced by marijuana:</a:t>
            </a:r>
          </a:p>
          <a:p>
            <a:pPr marL="742950" lvl="1" indent="-285750" fontAlgn="base">
              <a:buFont typeface="Arial" panose="020B0604020202020204" pitchFamily="34" charset="0"/>
              <a:buChar char="•"/>
            </a:pPr>
            <a:r>
              <a:rPr lang="en-US" sz="2400" dirty="0">
                <a:latin typeface="inherit"/>
              </a:rPr>
              <a:t>elevated mood</a:t>
            </a:r>
          </a:p>
          <a:p>
            <a:pPr marL="742950" lvl="1" indent="-285750" fontAlgn="base">
              <a:buFont typeface="Arial" panose="020B0604020202020204" pitchFamily="34" charset="0"/>
              <a:buChar char="•"/>
            </a:pPr>
            <a:r>
              <a:rPr lang="en-US" sz="2400" dirty="0">
                <a:latin typeface="inherit"/>
              </a:rPr>
              <a:t>relaxation</a:t>
            </a:r>
          </a:p>
          <a:p>
            <a:pPr marL="742950" lvl="1" indent="-285750" fontAlgn="base">
              <a:buFont typeface="Arial" panose="020B0604020202020204" pitchFamily="34" charset="0"/>
              <a:buChar char="•"/>
            </a:pPr>
            <a:r>
              <a:rPr lang="en-US" sz="2400" dirty="0">
                <a:latin typeface="inherit"/>
              </a:rPr>
              <a:t>altered perception</a:t>
            </a:r>
          </a:p>
          <a:p>
            <a:pPr marL="742950" lvl="1" indent="-285750" fontAlgn="base">
              <a:buFont typeface="Arial" panose="020B0604020202020204" pitchFamily="34" charset="0"/>
              <a:buChar char="•"/>
            </a:pPr>
            <a:r>
              <a:rPr lang="en-US" sz="2400" dirty="0">
                <a:latin typeface="inherit"/>
              </a:rPr>
              <a:t>symptoms of </a:t>
            </a:r>
            <a:r>
              <a:rPr lang="en-US" sz="2400" dirty="0" smtClean="0">
                <a:latin typeface="inherit"/>
              </a:rPr>
              <a:t>psychosis</a:t>
            </a:r>
            <a:br>
              <a:rPr lang="en-US" sz="2400" dirty="0" smtClean="0">
                <a:latin typeface="inherit"/>
              </a:rPr>
            </a:br>
            <a:endParaRPr lang="en-US" sz="2400" dirty="0">
              <a:latin typeface="inherit"/>
            </a:endParaRPr>
          </a:p>
          <a:p>
            <a:pPr fontAlgn="base"/>
            <a:r>
              <a:rPr lang="en-US" sz="2400" dirty="0">
                <a:latin typeface="Verdana" panose="020B0604030504040204" pitchFamily="34" charset="0"/>
              </a:rPr>
              <a:t>Synthetic cannabinoids can also cause serious mental and physical health problems including:</a:t>
            </a:r>
          </a:p>
          <a:p>
            <a:pPr marL="742950" lvl="1" indent="-285750" fontAlgn="base">
              <a:buFont typeface="Arial" panose="020B0604020202020204" pitchFamily="34" charset="0"/>
              <a:buChar char="•"/>
            </a:pPr>
            <a:r>
              <a:rPr lang="en-US" sz="2400" dirty="0">
                <a:latin typeface="inherit"/>
              </a:rPr>
              <a:t>rapid heart rate</a:t>
            </a:r>
          </a:p>
          <a:p>
            <a:pPr marL="742950" lvl="1" indent="-285750" fontAlgn="base">
              <a:buFont typeface="Arial" panose="020B0604020202020204" pitchFamily="34" charset="0"/>
              <a:buChar char="•"/>
            </a:pPr>
            <a:r>
              <a:rPr lang="en-US" sz="2400" dirty="0">
                <a:latin typeface="inherit"/>
              </a:rPr>
              <a:t>vomiting</a:t>
            </a:r>
          </a:p>
          <a:p>
            <a:pPr marL="742950" lvl="1" indent="-285750" fontAlgn="base">
              <a:buFont typeface="Arial" panose="020B0604020202020204" pitchFamily="34" charset="0"/>
              <a:buChar char="•"/>
            </a:pPr>
            <a:r>
              <a:rPr lang="en-US" sz="2400" dirty="0">
                <a:latin typeface="inherit"/>
              </a:rPr>
              <a:t>violent behavior</a:t>
            </a:r>
          </a:p>
          <a:p>
            <a:pPr marL="742950" lvl="1" indent="-285750" fontAlgn="base">
              <a:buFont typeface="Arial" panose="020B0604020202020204" pitchFamily="34" charset="0"/>
              <a:buChar char="•"/>
            </a:pPr>
            <a:r>
              <a:rPr lang="en-US" sz="2400" dirty="0">
                <a:latin typeface="inherit"/>
              </a:rPr>
              <a:t>suicidal thoughts</a:t>
            </a:r>
            <a:endParaRPr lang="en-US" sz="2400" b="0" i="0" dirty="0">
              <a:effectLst/>
              <a:latin typeface="inherit"/>
            </a:endParaRPr>
          </a:p>
        </p:txBody>
      </p:sp>
      <p:sp>
        <p:nvSpPr>
          <p:cNvPr id="6" name="TextBox 5"/>
          <p:cNvSpPr txBox="1"/>
          <p:nvPr/>
        </p:nvSpPr>
        <p:spPr>
          <a:xfrm>
            <a:off x="304800" y="3886200"/>
            <a:ext cx="2590800" cy="2431435"/>
          </a:xfrm>
          <a:prstGeom prst="rect">
            <a:avLst/>
          </a:prstGeom>
          <a:noFill/>
        </p:spPr>
        <p:txBody>
          <a:bodyPr wrap="square" rtlCol="0">
            <a:spAutoFit/>
          </a:bodyPr>
          <a:lstStyle/>
          <a:p>
            <a:pPr algn="ctr"/>
            <a:r>
              <a:rPr lang="en-US" sz="2400" dirty="0" smtClean="0"/>
              <a:t>Synthetic Cannabinoids:  Spice, K2, etc.</a:t>
            </a:r>
          </a:p>
          <a:p>
            <a:pPr algn="ctr"/>
            <a:endParaRPr lang="en-US" sz="2400" dirty="0" smtClean="0"/>
          </a:p>
          <a:p>
            <a:pPr algn="ctr"/>
            <a:r>
              <a:rPr lang="en-US" sz="2800" b="1" i="1" dirty="0" smtClean="0"/>
              <a:t>Not for human consumption</a:t>
            </a:r>
            <a:endParaRPr lang="en-US" sz="2800" b="1" i="1" dirty="0"/>
          </a:p>
        </p:txBody>
      </p:sp>
    </p:spTree>
    <p:extLst>
      <p:ext uri="{BB962C8B-B14F-4D97-AF65-F5344CB8AC3E}">
        <p14:creationId xmlns:p14="http://schemas.microsoft.com/office/powerpoint/2010/main" val="20457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left)">
                                      <p:cBhvr>
                                        <p:cTn id="16" dur="500"/>
                                        <p:tgtEl>
                                          <p:spTgt spid="5">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left)">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left)">
                                      <p:cBhvr>
                                        <p:cTn id="24" dur="500"/>
                                        <p:tgtEl>
                                          <p:spTgt spid="5">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left)">
                                      <p:cBhvr>
                                        <p:cTn id="27" dur="500"/>
                                        <p:tgtEl>
                                          <p:spTgt spid="5">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wipe(left)">
                                      <p:cBhvr>
                                        <p:cTn id="30" dur="500"/>
                                        <p:tgtEl>
                                          <p:spTgt spid="5">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wipe(left)">
                                      <p:cBhvr>
                                        <p:cTn id="33" dur="500"/>
                                        <p:tgtEl>
                                          <p:spTgt spid="5">
                                            <p:txEl>
                                              <p:pRg st="8" end="8"/>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wipe(left)">
                                      <p:cBhvr>
                                        <p:cTn id="3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28600" y="1417638"/>
            <a:ext cx="8686800" cy="5211762"/>
          </a:xfrm>
        </p:spPr>
        <p:txBody>
          <a:bodyPr>
            <a:normAutofit lnSpcReduction="10000"/>
          </a:bodyPr>
          <a:lstStyle/>
          <a:p>
            <a:r>
              <a:rPr lang="en-US" dirty="0" smtClean="0"/>
              <a:t>The cannabis of today is not the pot of yesterday.</a:t>
            </a:r>
          </a:p>
          <a:p>
            <a:pPr lvl="1"/>
            <a:r>
              <a:rPr lang="en-US" dirty="0" smtClean="0"/>
              <a:t>Stronger</a:t>
            </a:r>
          </a:p>
          <a:p>
            <a:pPr lvl="1"/>
            <a:r>
              <a:rPr lang="en-US" dirty="0" smtClean="0"/>
              <a:t>Available in more forms</a:t>
            </a:r>
          </a:p>
          <a:p>
            <a:pPr lvl="1"/>
            <a:r>
              <a:rPr lang="en-US" dirty="0" smtClean="0"/>
              <a:t>Legal (</a:t>
            </a:r>
            <a:r>
              <a:rPr lang="en-US" dirty="0" err="1" smtClean="0"/>
              <a:t>ish</a:t>
            </a:r>
            <a:r>
              <a:rPr lang="en-US" dirty="0" smtClean="0"/>
              <a:t>) for people over 21 </a:t>
            </a:r>
            <a:r>
              <a:rPr lang="en-US" dirty="0" err="1" smtClean="0"/>
              <a:t>y.o</a:t>
            </a:r>
            <a:r>
              <a:rPr lang="en-US" dirty="0" smtClean="0"/>
              <a:t>.</a:t>
            </a:r>
          </a:p>
          <a:p>
            <a:r>
              <a:rPr lang="en-US" dirty="0" smtClean="0"/>
              <a:t>The research is inconclusive about the impact on adolescents (although several studies point to enduring consequences</a:t>
            </a:r>
          </a:p>
          <a:p>
            <a:r>
              <a:rPr lang="en-US" dirty="0" smtClean="0"/>
              <a:t>Providers need to know what and how people are using to facilitate discussions about use and its impact on functioning </a:t>
            </a:r>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55</a:t>
            </a:fld>
            <a:endParaRPr lang="en-US"/>
          </a:p>
        </p:txBody>
      </p:sp>
    </p:spTree>
    <p:extLst>
      <p:ext uri="{BB962C8B-B14F-4D97-AF65-F5344CB8AC3E}">
        <p14:creationId xmlns:p14="http://schemas.microsoft.com/office/powerpoint/2010/main" val="6921305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3"/>
          <p:cNvSpPr>
            <a:spLocks/>
          </p:cNvSpPr>
          <p:nvPr/>
        </p:nvSpPr>
        <p:spPr bwMode="auto">
          <a:xfrm>
            <a:off x="609600" y="3810000"/>
            <a:ext cx="7772400" cy="2438400"/>
          </a:xfrm>
          <a:prstGeom prst="rect">
            <a:avLst/>
          </a:prstGeom>
          <a:noFill/>
          <a:ln w="9525">
            <a:noFill/>
            <a:miter lim="800000"/>
            <a:headEnd/>
            <a:tailEnd/>
          </a:ln>
        </p:spPr>
        <p:txBody>
          <a:bodyPr/>
          <a:lstStyle/>
          <a:p>
            <a:pPr algn="ctr" eaLnBrk="0" hangingPunct="0">
              <a:lnSpc>
                <a:spcPct val="80000"/>
              </a:lnSpc>
              <a:spcBef>
                <a:spcPct val="20000"/>
              </a:spcBef>
              <a:buFont typeface="Arial" pitchFamily="34" charset="0"/>
              <a:buNone/>
            </a:pPr>
            <a:r>
              <a:rPr lang="en-US" sz="2400" dirty="0">
                <a:latin typeface="+mj-lt"/>
                <a:cs typeface="Microsoft Sans Serif" pitchFamily="34" charset="0"/>
              </a:rPr>
              <a:t>For more information:</a:t>
            </a:r>
          </a:p>
          <a:p>
            <a:pPr algn="ctr" eaLnBrk="0" hangingPunct="0">
              <a:lnSpc>
                <a:spcPct val="80000"/>
              </a:lnSpc>
              <a:spcBef>
                <a:spcPct val="20000"/>
              </a:spcBef>
              <a:buFont typeface="Arial" pitchFamily="34" charset="0"/>
              <a:buNone/>
            </a:pPr>
            <a:r>
              <a:rPr lang="en-US" sz="2400" dirty="0" smtClean="0">
                <a:latin typeface="+mj-lt"/>
                <a:cs typeface="Microsoft Sans Serif" pitchFamily="34" charset="0"/>
              </a:rPr>
              <a:t>Thomas </a:t>
            </a:r>
            <a:r>
              <a:rPr lang="en-US" sz="2400" dirty="0">
                <a:latin typeface="+mj-lt"/>
                <a:cs typeface="Microsoft Sans Serif" pitchFamily="34" charset="0"/>
              </a:rPr>
              <a:t>Freese: </a:t>
            </a:r>
            <a:r>
              <a:rPr lang="en-US" sz="2400" dirty="0" smtClean="0">
                <a:latin typeface="+mj-lt"/>
                <a:cs typeface="Microsoft Sans Serif" pitchFamily="34" charset="0"/>
              </a:rPr>
              <a:t>tfreese@mednet.ucla.edu</a:t>
            </a:r>
          </a:p>
          <a:p>
            <a:pPr algn="ctr" eaLnBrk="0" hangingPunct="0">
              <a:lnSpc>
                <a:spcPct val="80000"/>
              </a:lnSpc>
              <a:spcBef>
                <a:spcPct val="20000"/>
              </a:spcBef>
              <a:buFont typeface="Arial" pitchFamily="34" charset="0"/>
              <a:buNone/>
            </a:pPr>
            <a:endParaRPr lang="en-US" sz="2400" dirty="0" smtClean="0">
              <a:latin typeface="+mj-lt"/>
              <a:cs typeface="Microsoft Sans Serif" pitchFamily="34" charset="0"/>
            </a:endParaRPr>
          </a:p>
          <a:p>
            <a:pPr algn="ctr" eaLnBrk="0" hangingPunct="0">
              <a:lnSpc>
                <a:spcPct val="80000"/>
              </a:lnSpc>
              <a:spcBef>
                <a:spcPct val="20000"/>
              </a:spcBef>
              <a:buFont typeface="Arial" pitchFamily="34" charset="0"/>
              <a:buNone/>
            </a:pPr>
            <a:endParaRPr lang="en-US" sz="2400" dirty="0">
              <a:latin typeface="+mj-lt"/>
              <a:cs typeface="Microsoft Sans Serif" pitchFamily="34" charset="0"/>
            </a:endParaRPr>
          </a:p>
          <a:p>
            <a:pPr algn="ctr" eaLnBrk="0" hangingPunct="0">
              <a:lnSpc>
                <a:spcPct val="80000"/>
              </a:lnSpc>
              <a:spcBef>
                <a:spcPct val="20000"/>
              </a:spcBef>
              <a:buFont typeface="Arial" pitchFamily="34" charset="0"/>
              <a:buNone/>
            </a:pPr>
            <a:r>
              <a:rPr lang="en-US" sz="2400" dirty="0" smtClean="0">
                <a:latin typeface="+mj-lt"/>
                <a:cs typeface="Microsoft Sans Serif" pitchFamily="34" charset="0"/>
              </a:rPr>
              <a:t>Pacific Southwest ATTC: http://www.psattc.org</a:t>
            </a:r>
          </a:p>
          <a:p>
            <a:pPr algn="ctr" eaLnBrk="0" hangingPunct="0">
              <a:lnSpc>
                <a:spcPct val="80000"/>
              </a:lnSpc>
              <a:spcBef>
                <a:spcPct val="20000"/>
              </a:spcBef>
              <a:buFont typeface="Arial" pitchFamily="34" charset="0"/>
              <a:buNone/>
            </a:pPr>
            <a:r>
              <a:rPr lang="en-US" sz="2400" dirty="0" smtClean="0">
                <a:latin typeface="+mj-lt"/>
                <a:cs typeface="Microsoft Sans Serif" pitchFamily="34" charset="0"/>
              </a:rPr>
              <a:t>PAETC Training calendar: http://www.HIVtrainingCDU.org</a:t>
            </a:r>
            <a:endParaRPr lang="en-US" sz="2400" dirty="0">
              <a:latin typeface="+mj-lt"/>
              <a:cs typeface="Microsoft Sans Serif"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5387" y="1021168"/>
            <a:ext cx="4060825" cy="2712632"/>
          </a:xfrm>
          <a:effectLst>
            <a:softEdge rad="127000"/>
          </a:effectLst>
        </p:spPr>
      </p:pic>
    </p:spTree>
    <p:extLst>
      <p:ext uri="{BB962C8B-B14F-4D97-AF65-F5344CB8AC3E}">
        <p14:creationId xmlns:p14="http://schemas.microsoft.com/office/powerpoint/2010/main" val="2646287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699D77E-2E3E-4D92-8A06-D8A3DFDBAA44}"/>
              </a:ext>
            </a:extLst>
          </p:cNvPr>
          <p:cNvGrpSpPr/>
          <p:nvPr/>
        </p:nvGrpSpPr>
        <p:grpSpPr>
          <a:xfrm>
            <a:off x="565914" y="76200"/>
            <a:ext cx="8044686" cy="6553200"/>
            <a:chOff x="762000" y="304800"/>
            <a:chExt cx="7422409" cy="6096000"/>
          </a:xfrm>
        </p:grpSpPr>
        <p:grpSp>
          <p:nvGrpSpPr>
            <p:cNvPr id="8" name="Group 7">
              <a:extLst>
                <a:ext uri="{FF2B5EF4-FFF2-40B4-BE49-F238E27FC236}">
                  <a16:creationId xmlns:a16="http://schemas.microsoft.com/office/drawing/2014/main" id="{C12481D6-D08E-40E1-8BF8-56F81A8412A9}"/>
                </a:ext>
              </a:extLst>
            </p:cNvPr>
            <p:cNvGrpSpPr/>
            <p:nvPr/>
          </p:nvGrpSpPr>
          <p:grpSpPr>
            <a:xfrm>
              <a:off x="762000" y="304800"/>
              <a:ext cx="7416373" cy="6096000"/>
              <a:chOff x="203627" y="304800"/>
              <a:chExt cx="7416373" cy="6096000"/>
            </a:xfrm>
          </p:grpSpPr>
          <p:pic>
            <p:nvPicPr>
              <p:cNvPr id="5" name="Picture 4">
                <a:extLst>
                  <a:ext uri="{FF2B5EF4-FFF2-40B4-BE49-F238E27FC236}">
                    <a16:creationId xmlns:a16="http://schemas.microsoft.com/office/drawing/2014/main" id="{620BE6EA-5727-4B1D-B085-26C8DA761887}"/>
                  </a:ext>
                </a:extLst>
              </p:cNvPr>
              <p:cNvPicPr>
                <a:picLocks noChangeAspect="1"/>
              </p:cNvPicPr>
              <p:nvPr/>
            </p:nvPicPr>
            <p:blipFill rotWithShape="1">
              <a:blip r:embed="rId2"/>
              <a:srcRect t="11111" r="17114"/>
              <a:stretch/>
            </p:blipFill>
            <p:spPr>
              <a:xfrm>
                <a:off x="1219200" y="304800"/>
                <a:ext cx="6400800" cy="6096000"/>
              </a:xfrm>
              <a:prstGeom prst="rect">
                <a:avLst/>
              </a:prstGeom>
            </p:spPr>
          </p:pic>
          <p:pic>
            <p:nvPicPr>
              <p:cNvPr id="6" name="Picture 5">
                <a:extLst>
                  <a:ext uri="{FF2B5EF4-FFF2-40B4-BE49-F238E27FC236}">
                    <a16:creationId xmlns:a16="http://schemas.microsoft.com/office/drawing/2014/main" id="{B324A5B6-07A6-4059-8369-E773FDF057EF}"/>
                  </a:ext>
                </a:extLst>
              </p:cNvPr>
              <p:cNvPicPr>
                <a:picLocks noChangeAspect="1"/>
              </p:cNvPicPr>
              <p:nvPr/>
            </p:nvPicPr>
            <p:blipFill rotWithShape="1">
              <a:blip r:embed="rId2"/>
              <a:srcRect l="82562" t="11111" b="30594"/>
              <a:stretch/>
            </p:blipFill>
            <p:spPr>
              <a:xfrm>
                <a:off x="203627" y="304800"/>
                <a:ext cx="1346627" cy="3997859"/>
              </a:xfrm>
              <a:prstGeom prst="rect">
                <a:avLst/>
              </a:prstGeom>
            </p:spPr>
          </p:pic>
          <p:pic>
            <p:nvPicPr>
              <p:cNvPr id="7" name="Picture 6">
                <a:extLst>
                  <a:ext uri="{FF2B5EF4-FFF2-40B4-BE49-F238E27FC236}">
                    <a16:creationId xmlns:a16="http://schemas.microsoft.com/office/drawing/2014/main" id="{967D8EB6-52AF-41B3-8019-092605B548B3}"/>
                  </a:ext>
                </a:extLst>
              </p:cNvPr>
              <p:cNvPicPr>
                <a:picLocks noChangeAspect="1"/>
              </p:cNvPicPr>
              <p:nvPr/>
            </p:nvPicPr>
            <p:blipFill>
              <a:blip r:embed="rId3"/>
              <a:stretch>
                <a:fillRect/>
              </a:stretch>
            </p:blipFill>
            <p:spPr>
              <a:xfrm>
                <a:off x="203627" y="4114800"/>
                <a:ext cx="1015573" cy="2286000"/>
              </a:xfrm>
              <a:prstGeom prst="rect">
                <a:avLst/>
              </a:prstGeom>
            </p:spPr>
          </p:pic>
        </p:grpSp>
        <p:pic>
          <p:nvPicPr>
            <p:cNvPr id="9" name="Picture 8">
              <a:extLst>
                <a:ext uri="{FF2B5EF4-FFF2-40B4-BE49-F238E27FC236}">
                  <a16:creationId xmlns:a16="http://schemas.microsoft.com/office/drawing/2014/main" id="{728DF638-8D74-4EAA-9743-7333218AFA4C}"/>
                </a:ext>
              </a:extLst>
            </p:cNvPr>
            <p:cNvPicPr>
              <a:picLocks noChangeAspect="1"/>
            </p:cNvPicPr>
            <p:nvPr/>
          </p:nvPicPr>
          <p:blipFill>
            <a:blip r:embed="rId4"/>
            <a:stretch>
              <a:fillRect/>
            </a:stretch>
          </p:blipFill>
          <p:spPr>
            <a:xfrm>
              <a:off x="4675358" y="4724400"/>
              <a:ext cx="3509051" cy="1352447"/>
            </a:xfrm>
            <a:prstGeom prst="rect">
              <a:avLst/>
            </a:prstGeom>
          </p:spPr>
        </p:pic>
      </p:grpSp>
      <p:sp>
        <p:nvSpPr>
          <p:cNvPr id="11" name="Rectangle 10">
            <a:extLst>
              <a:ext uri="{FF2B5EF4-FFF2-40B4-BE49-F238E27FC236}">
                <a16:creationId xmlns:a16="http://schemas.microsoft.com/office/drawing/2014/main" id="{B05AAD49-4E6A-42C7-8666-9232A4D16891}"/>
              </a:ext>
            </a:extLst>
          </p:cNvPr>
          <p:cNvSpPr/>
          <p:nvPr/>
        </p:nvSpPr>
        <p:spPr>
          <a:xfrm>
            <a:off x="0" y="6604084"/>
            <a:ext cx="9143999" cy="25391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http://www.telegraph.co.uk/travel/maps-and-graphics/mapped-the-countries-that-smoke-the-most-cannabis/ </a:t>
            </a:r>
          </a:p>
        </p:txBody>
      </p:sp>
    </p:spTree>
    <p:extLst>
      <p:ext uri="{BB962C8B-B14F-4D97-AF65-F5344CB8AC3E}">
        <p14:creationId xmlns:p14="http://schemas.microsoft.com/office/powerpoint/2010/main" val="1176749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US" sz="3600" dirty="0"/>
              <a:t>Monitoring the Future 2013</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28A6F-06A0-4359-A774-E9C76C0D0D08}"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1026" name="Picture 2" descr="http://www.drugabuse.gov/sites/default/files/nida_mtf2013_infographic_sections_1_press_1.jpg"/>
          <p:cNvPicPr>
            <a:picLocks noChangeAspect="1" noChangeArrowheads="1"/>
          </p:cNvPicPr>
          <p:nvPr/>
        </p:nvPicPr>
        <p:blipFill rotWithShape="1">
          <a:blip r:embed="rId2">
            <a:extLst>
              <a:ext uri="{28A0092B-C50C-407E-A947-70E740481C1C}">
                <a14:useLocalDpi xmlns:a14="http://schemas.microsoft.com/office/drawing/2010/main" val="0"/>
              </a:ext>
            </a:extLst>
          </a:blip>
          <a:srcRect l="2400" t="3190" r="1600" b="3576"/>
          <a:stretch/>
        </p:blipFill>
        <p:spPr bwMode="auto">
          <a:xfrm>
            <a:off x="0" y="819338"/>
            <a:ext cx="9144000" cy="60386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43600" y="1676400"/>
            <a:ext cx="2895600" cy="419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505200" y="1676400"/>
            <a:ext cx="2438400" cy="419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914400" y="1676400"/>
            <a:ext cx="2590800" cy="419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345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4098" name="Picture 2" descr="http://www.drugabuse.gov/sites/default/files/nida_mtf2013_infographic_sections_4.jpg"/>
          <p:cNvPicPr>
            <a:picLocks noChangeAspect="1" noChangeArrowheads="1"/>
          </p:cNvPicPr>
          <p:nvPr/>
        </p:nvPicPr>
        <p:blipFill rotWithShape="1">
          <a:blip r:embed="rId3">
            <a:extLst>
              <a:ext uri="{28A0092B-C50C-407E-A947-70E740481C1C}">
                <a14:useLocalDpi xmlns:a14="http://schemas.microsoft.com/office/drawing/2010/main" val="0"/>
              </a:ext>
            </a:extLst>
          </a:blip>
          <a:srcRect r="29091" b="15992"/>
          <a:stretch/>
        </p:blipFill>
        <p:spPr bwMode="auto">
          <a:xfrm>
            <a:off x="23388" y="613198"/>
            <a:ext cx="7455529" cy="624480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76200"/>
            <a:ext cx="8229600" cy="914400"/>
          </a:xfrm>
        </p:spPr>
        <p:txBody>
          <a:bodyPr>
            <a:normAutofit/>
          </a:bodyPr>
          <a:lstStyle/>
          <a:p>
            <a:r>
              <a:rPr lang="en-US" sz="3600" dirty="0"/>
              <a:t>Monitoring the Future 2013</a:t>
            </a:r>
          </a:p>
        </p:txBody>
      </p:sp>
      <p:sp>
        <p:nvSpPr>
          <p:cNvPr id="8" name="Right Arrow 7"/>
          <p:cNvSpPr/>
          <p:nvPr/>
        </p:nvSpPr>
        <p:spPr>
          <a:xfrm>
            <a:off x="7239000" y="38862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49446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afterEffect">
                                  <p:stCondLst>
                                    <p:cond delay="0"/>
                                  </p:stCondLst>
                                  <p:childTnLst>
                                    <p:anim calcmode="lin" valueType="num">
                                      <p:cBhvr additive="base">
                                        <p:cTn id="6" dur="1000"/>
                                        <p:tgtEl>
                                          <p:spTgt spid="8"/>
                                        </p:tgtEl>
                                        <p:attrNameLst>
                                          <p:attrName>ppt_x</p:attrName>
                                        </p:attrNameLst>
                                      </p:cBhvr>
                                      <p:tavLst>
                                        <p:tav tm="0">
                                          <p:val>
                                            <p:strVal val="ppt_x"/>
                                          </p:val>
                                        </p:tav>
                                        <p:tav tm="100000">
                                          <p:val>
                                            <p:strVal val="1+ppt_w/2"/>
                                          </p:val>
                                        </p:tav>
                                      </p:tavLst>
                                    </p:anim>
                                    <p:anim calcmode="lin" valueType="num">
                                      <p:cBhvr additive="base">
                                        <p:cTn id="7" dur="1000"/>
                                        <p:tgtEl>
                                          <p:spTgt spid="8"/>
                                        </p:tgtEl>
                                        <p:attrNameLst>
                                          <p:attrName>ppt_y</p:attrName>
                                        </p:attrNameLst>
                                      </p:cBhvr>
                                      <p:tavLst>
                                        <p:tav tm="0">
                                          <p:val>
                                            <p:strVal val="ppt_y"/>
                                          </p:val>
                                        </p:tav>
                                        <p:tav tm="100000">
                                          <p:val>
                                            <p:strVal val="ppt_y"/>
                                          </p:val>
                                        </p:tav>
                                      </p:tavLst>
                                    </p:anim>
                                    <p:set>
                                      <p:cBhvr>
                                        <p:cTn id="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Marijuana is the #1 Illicit Drug Used in the U.S. among People 12 and Older</a:t>
            </a:r>
            <a:endParaRPr lang="en-US" dirty="0"/>
          </a:p>
        </p:txBody>
      </p:sp>
      <p:sp>
        <p:nvSpPr>
          <p:cNvPr id="4" name="Slide Number Placeholder 3"/>
          <p:cNvSpPr>
            <a:spLocks noGrp="1"/>
          </p:cNvSpPr>
          <p:nvPr>
            <p:ph type="sldNum" sz="quarter" idx="12"/>
          </p:nvPr>
        </p:nvSpPr>
        <p:spPr/>
        <p:txBody>
          <a:bodyPr/>
          <a:lstStyle/>
          <a:p>
            <a:fld id="{C1B28A6F-06A0-4359-A774-E9C76C0D0D08}" type="slidenum">
              <a:rPr lang="en-US" smtClean="0"/>
              <a:pPr/>
              <a:t>9</a:t>
            </a:fld>
            <a:endParaRPr lang="en-US"/>
          </a:p>
        </p:txBody>
      </p:sp>
      <p:pic>
        <p:nvPicPr>
          <p:cNvPr id="5" name="Picture 4"/>
          <p:cNvPicPr>
            <a:picLocks noChangeAspect="1"/>
          </p:cNvPicPr>
          <p:nvPr/>
        </p:nvPicPr>
        <p:blipFill>
          <a:blip r:embed="rId3"/>
          <a:stretch>
            <a:fillRect/>
          </a:stretch>
        </p:blipFill>
        <p:spPr>
          <a:xfrm>
            <a:off x="609600" y="2286000"/>
            <a:ext cx="8172450" cy="26791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0" y="6550223"/>
            <a:ext cx="5135572" cy="307777"/>
          </a:xfrm>
          <a:prstGeom prst="rect">
            <a:avLst/>
          </a:prstGeom>
          <a:noFill/>
        </p:spPr>
        <p:txBody>
          <a:bodyPr wrap="square" rtlCol="0">
            <a:spAutoFit/>
          </a:bodyPr>
          <a:lstStyle/>
          <a:p>
            <a:r>
              <a:rPr lang="en-US" sz="1400" dirty="0" smtClean="0">
                <a:latin typeface="+mj-lt"/>
                <a:cs typeface="Microsoft Sans Serif"/>
              </a:rPr>
              <a:t>SOURCE:  SAMHSA, NSDUH, 2016 findings.</a:t>
            </a:r>
            <a:endParaRPr lang="en-US" sz="1400" dirty="0">
              <a:latin typeface="+mj-lt"/>
              <a:cs typeface="Microsoft Sans Serif"/>
            </a:endParaRPr>
          </a:p>
        </p:txBody>
      </p:sp>
      <p:sp>
        <p:nvSpPr>
          <p:cNvPr id="7" name="TextBox 6"/>
          <p:cNvSpPr txBox="1"/>
          <p:nvPr/>
        </p:nvSpPr>
        <p:spPr>
          <a:xfrm>
            <a:off x="0" y="5410203"/>
            <a:ext cx="9144000" cy="830997"/>
          </a:xfrm>
          <a:prstGeom prst="rect">
            <a:avLst/>
          </a:prstGeom>
          <a:noFill/>
        </p:spPr>
        <p:txBody>
          <a:bodyPr wrap="square" rtlCol="0">
            <a:spAutoFit/>
          </a:bodyPr>
          <a:lstStyle/>
          <a:p>
            <a:pPr algn="ctr"/>
            <a:r>
              <a:rPr lang="en-US" sz="2400" dirty="0" smtClean="0"/>
              <a:t>The number of past month marijuana users corresponds to </a:t>
            </a:r>
            <a:r>
              <a:rPr lang="en-US" sz="2400" dirty="0" smtClean="0">
                <a:solidFill>
                  <a:srgbClr val="FFFF00"/>
                </a:solidFill>
              </a:rPr>
              <a:t>8.9%</a:t>
            </a:r>
            <a:r>
              <a:rPr lang="en-US" sz="2400" dirty="0" smtClean="0"/>
              <a:t> of the </a:t>
            </a:r>
            <a:br>
              <a:rPr lang="en-US" sz="2400" dirty="0" smtClean="0"/>
            </a:br>
            <a:r>
              <a:rPr lang="en-US" sz="2400" dirty="0" smtClean="0"/>
              <a:t>US population aged 12 and older</a:t>
            </a:r>
            <a:endParaRPr lang="en-US" sz="2400" dirty="0"/>
          </a:p>
        </p:txBody>
      </p:sp>
    </p:spTree>
    <p:extLst>
      <p:ext uri="{BB962C8B-B14F-4D97-AF65-F5344CB8AC3E}">
        <p14:creationId xmlns:p14="http://schemas.microsoft.com/office/powerpoint/2010/main" val="9187033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7E89E4AF4CF64BB8A86AC46E5B438FBC"/>
  <p:tag name="TPVERSION" val="5"/>
  <p:tag name="TPFULLVERSION" val="5.1.0.2296"/>
  <p:tag name="PPTVERSION" val="14"/>
  <p:tag name="TPOS" val="2"/>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20648</TotalTime>
  <Words>7145</Words>
  <Application>Microsoft Office PowerPoint</Application>
  <PresentationFormat>On-screen Show (4:3)</PresentationFormat>
  <Paragraphs>629</Paragraphs>
  <Slides>56</Slides>
  <Notes>43</Notes>
  <HiddenSlides>2</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Calibri</vt:lpstr>
      <vt:lpstr>Calibri Light</vt:lpstr>
      <vt:lpstr>Helvetica</vt:lpstr>
      <vt:lpstr>inherit</vt:lpstr>
      <vt:lpstr>Microsoft Sans Serif</vt:lpstr>
      <vt:lpstr>Times New Roman</vt:lpstr>
      <vt:lpstr>Verdana</vt:lpstr>
      <vt:lpstr>Wingdings</vt:lpstr>
      <vt:lpstr>Office Theme</vt:lpstr>
      <vt:lpstr>PowerPoint Presentation</vt:lpstr>
      <vt:lpstr>Training Roadmap</vt:lpstr>
      <vt:lpstr>PowerPoint Presentation</vt:lpstr>
      <vt:lpstr>Who is Using Marijuana?</vt:lpstr>
      <vt:lpstr>Marijuana Use is Common</vt:lpstr>
      <vt:lpstr>PowerPoint Presentation</vt:lpstr>
      <vt:lpstr>Monitoring the Future 2013</vt:lpstr>
      <vt:lpstr>Monitoring the Future 2013</vt:lpstr>
      <vt:lpstr>Marijuana is the #1 Illicit Drug Used in the U.S. among People 12 and Older</vt:lpstr>
      <vt:lpstr>Age Breakdown of Current Marijuana Users among People 12 and Older, 2016</vt:lpstr>
      <vt:lpstr>Primary Substance of Abuse at Admission: 2004-2014</vt:lpstr>
      <vt:lpstr>Public Opinion on Legalizing Marijuana 1969-2017</vt:lpstr>
      <vt:lpstr>Recreational and Medical Use of Cannabis in the U.S.</vt:lpstr>
      <vt:lpstr>Why Do People Use Marijuana?</vt:lpstr>
      <vt:lpstr>Marijuana is Now More Common than  Cigarettes among High School Seniors</vt:lpstr>
      <vt:lpstr>Perceived Cannabis Harm and Use among Middle and High School Students</vt:lpstr>
      <vt:lpstr>Is Marijuana Use Associated with an Increased Risk of Opioid Misuse?</vt:lpstr>
      <vt:lpstr>Frequency of Use during Teen Years and Adverse Outcomes</vt:lpstr>
      <vt:lpstr>Cannabis Use during  Pregnancy is Increasing</vt:lpstr>
      <vt:lpstr>Impact on Cognition – Significant IQ Drop between Childhood and Mid-Life</vt:lpstr>
      <vt:lpstr>What We Need to Know  about Marijuana Use</vt:lpstr>
      <vt:lpstr>What is Marijuana  and How Is It Used?</vt:lpstr>
      <vt:lpstr>Marijuana: What is it?</vt:lpstr>
      <vt:lpstr>Marijuana vs. Cannabis –  is there a Preferred Term to Use?</vt:lpstr>
      <vt:lpstr>Glossary of Key Terms</vt:lpstr>
      <vt:lpstr>Glossary of Key Terms, continued</vt:lpstr>
      <vt:lpstr>Cannabis and Cannabinoids</vt:lpstr>
      <vt:lpstr>Marijuana and the Brain</vt:lpstr>
      <vt:lpstr>Cannabinoid Receptors are Located throughout the Brain</vt:lpstr>
      <vt:lpstr>Cannabis: Basic facts (2)</vt:lpstr>
      <vt:lpstr>Cannabis: Basic facts (3)</vt:lpstr>
      <vt:lpstr>Cannabis: Basic facts (4)</vt:lpstr>
      <vt:lpstr>Marijuana: Negative Effects  on Behavior and Mental Health </vt:lpstr>
      <vt:lpstr>Long-term effects of cannabis use</vt:lpstr>
      <vt:lpstr>Neurologic Impact of Marijuana  in Adults</vt:lpstr>
      <vt:lpstr>Acute Effects of Cannabis in Intoxication Phase</vt:lpstr>
      <vt:lpstr>Comparison of Addictive Potential by Drug Type</vt:lpstr>
      <vt:lpstr>Can Marijuana be Used as a Medicine?</vt:lpstr>
      <vt:lpstr>Can people become addicted to marijuana?</vt:lpstr>
      <vt:lpstr>How is Marijuana Used?</vt:lpstr>
      <vt:lpstr>Is smoking marijuana less dangerous than smoking cigarettes?</vt:lpstr>
      <vt:lpstr>What is the Cardiac Risk of Using Marijuana?</vt:lpstr>
      <vt:lpstr>“It’s not your dad’s ‘pot’ anymore”</vt:lpstr>
      <vt:lpstr>Potential Trend Under Legalization:  More Strong Stuff (Washington State)</vt:lpstr>
      <vt:lpstr>What Are the Products  That People Are Using</vt:lpstr>
      <vt:lpstr>The Plant</vt:lpstr>
      <vt:lpstr>Indica vs. Sativa What’s the Difference?</vt:lpstr>
      <vt:lpstr>Use Devices for Smoking Flowers</vt:lpstr>
      <vt:lpstr>Cannabis Vaping</vt:lpstr>
      <vt:lpstr>Cannabis Edibles</vt:lpstr>
      <vt:lpstr>Cannabis Edibles</vt:lpstr>
      <vt:lpstr>Cannabis Topicals</vt:lpstr>
      <vt:lpstr>PowerPoint Presentation</vt:lpstr>
      <vt:lpstr>These are NOT marijuana</vt:lpstr>
      <vt:lpstr>Summary</vt:lpstr>
      <vt:lpstr>PowerPoint Presentation</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Howard Padwa</dc:creator>
  <cp:lastModifiedBy>Thomas E Freese</cp:lastModifiedBy>
  <cp:revision>726</cp:revision>
  <cp:lastPrinted>2013-05-14T15:25:25Z</cp:lastPrinted>
  <dcterms:created xsi:type="dcterms:W3CDTF">2013-03-21T16:07:06Z</dcterms:created>
  <dcterms:modified xsi:type="dcterms:W3CDTF">2019-10-04T14:12:52Z</dcterms:modified>
</cp:coreProperties>
</file>